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D9FB-B97F-3257-F892-843560B44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7E78A-B743-BB11-AC99-D2338D99B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94D33-2325-3895-7E04-AF54C302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BA520-754F-E1E5-8086-70E30DD1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FF219-01F6-7C4D-1DDE-C7DA0D35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6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C3A8-E0D8-186C-C0EC-2B784B9C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5441E-9078-A01F-7644-04DCDAD11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B8103-6E61-7FA1-C85E-BB597EC7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F8B52-D2F2-C188-D575-9A9C6F7D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43A8-410A-5563-8898-E65972F8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0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357882-CA6D-F053-FA45-C9CCD46B3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07E45A-B9EF-59FE-72FA-65A15E7FD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5F041-C5F2-38AE-E7D9-A29AD8204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33A4F-9B94-8CF9-563D-D127B0B4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9473A-5FAB-EBB5-7FFE-9D687AED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9C74-90D7-F144-123D-A9F67FA8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5750-0D55-4A6E-D164-914D1A37C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5E5-4BDD-565B-E32D-762A97600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5FDEB-E280-FD3F-5BE1-F496EB93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1A688-1C1E-A342-CAF3-5E4F894BE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5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F9E1-CA2C-DD60-2573-CCD1947F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0628E-13A1-3E16-C590-9D320EF49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29AB5-A1E9-F675-7011-F3498AA7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0D4DB-ED75-BE56-2F4C-C1794483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BB77D-0087-9790-4034-13880AE7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6D3CE-E5AB-6BBF-7140-2ECBC4EA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5539-A810-502C-BB8F-F32B4257D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89A96-2530-5418-BBE2-94AAADC4F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3B3A2-347C-2FC4-446B-7DDB5530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AFC0-D40C-4419-C159-3C05255C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28FAB-1F6D-863F-A6E5-0294CDC8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6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27DD-DC02-0A18-42D5-BCC3B7523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43A6-8B0A-6418-D3E4-F6CE9CBF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F648E-419A-C45D-6EA3-E4BC45132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26DC2-3C65-038E-63E5-93D953F2F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3F48B8-3B24-4EDD-9921-879865C99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7342-0AB3-0F9B-3BA0-7DAA5E373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9F5D7-6C4D-9BB7-5C15-A703AE33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5E988-D3B6-CCAE-1812-D32BD57E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5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2345-1F44-EAD9-8C49-BB8FCEDB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89A61-B3F6-5A0A-10BA-08BF1D84C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C33F6-EFC8-8442-D100-82B54918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7ACFB-3C91-233D-1AA9-7D85B6D1C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A9FA-863C-8CAF-4A0C-AE0CEFA2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4C1AE-8B4F-02C1-CDCD-CD034773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31332-6D61-3C16-4A79-F5694E830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058D-198C-F638-97A4-248D2263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28553-613F-B2FB-A47F-07E8A50E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133D9-79F7-1471-5A1B-62447749D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FE7B-273C-A347-8E38-AEB3D2A43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9685C2-ACF3-E3D9-463B-698C6535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38141-C406-2767-D9E3-9939621D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5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9309F-E73B-8411-3F99-016159B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FD857-A717-3BBB-1677-46601B01A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BC28A-9E05-9BAE-B460-D0E07C65C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DDF84-AC99-9D2C-94A9-A8CE7608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9B593-9C88-29B1-510E-4142786A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51257-2D0E-B2AA-E3A5-F42C2007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8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3C8AFB-6986-8B23-A682-4AD490FD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DACED-701F-3596-A117-B457DB43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A21B8-D502-C8BB-7A4C-7B019017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D4BA9-E95B-4DBC-97D9-1CF68703D25C}" type="datetimeFigureOut">
              <a:rPr lang="en-US" smtClean="0"/>
              <a:t>8/4/2026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800B3-8BB1-2727-57BA-C40C20F36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C514-FA67-6B35-65E6-654D721C4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4AE3-68D8-41FD-BC3B-6470C402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0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0FBE-D4B6-8D46-C758-FAB3FAE1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693" y="1489187"/>
            <a:ext cx="11472529" cy="101478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45192-1542-2A7D-05CF-0C07B3FED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953452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HOẠT ĐỘNG: LÀM QUEN CHỮ CÁI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ĐỀ TÀI: LÀM QUEN CHỮ CÁI S, X</a:t>
            </a:r>
          </a:p>
        </p:txBody>
      </p:sp>
    </p:spTree>
    <p:extLst>
      <p:ext uri="{BB962C8B-B14F-4D97-AF65-F5344CB8AC3E}">
        <p14:creationId xmlns:p14="http://schemas.microsoft.com/office/powerpoint/2010/main" val="1228378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2253A8-6D50-74F6-925E-D72EF530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0015" y="217967"/>
            <a:ext cx="5679558" cy="64220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7787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id="{C5DC3201-B449-411B-3009-7393C7B7A79B}"/>
              </a:ext>
            </a:extLst>
          </p:cNvPr>
          <p:cNvSpPr/>
          <p:nvPr/>
        </p:nvSpPr>
        <p:spPr>
          <a:xfrm rot="2126633">
            <a:off x="5564856" y="1282744"/>
            <a:ext cx="706547" cy="3779115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AC30D10-A457-2172-1520-089C561B72DC}"/>
              </a:ext>
            </a:extLst>
          </p:cNvPr>
          <p:cNvSpPr/>
          <p:nvPr/>
        </p:nvSpPr>
        <p:spPr>
          <a:xfrm rot="7963352">
            <a:off x="5502552" y="1243987"/>
            <a:ext cx="724608" cy="3894181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7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E80A5-C7B3-F375-AA97-351155C5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84" b="86788" l="22886" r="63265">
                        <a14:foregroundMark x1="34340" y1="42638" x2="37318" y2="42487"/>
                        <a14:foregroundMark x1="27114" y1="43005" x2="29948" y2="42861"/>
                        <a14:foregroundMark x1="37318" y1="42487" x2="41254" y2="54145"/>
                        <a14:foregroundMark x1="39902" y1="73548" x2="39359" y2="81347"/>
                        <a14:foregroundMark x1="41254" y1="54145" x2="41071" y2="56768"/>
                        <a14:foregroundMark x1="43732" y1="55181" x2="43732" y2="55181"/>
                        <a14:foregroundMark x1="50931" y1="43005" x2="51261" y2="42518"/>
                        <a14:foregroundMark x1="45488" y1="51036" x2="46717" y2="49223"/>
                        <a14:foregroundMark x1="43732" y1="53627" x2="45488" y2="51036"/>
                        <a14:foregroundMark x1="54841" y1="41477" x2="58455" y2="40674"/>
                        <a14:foregroundMark x1="23324" y1="74611" x2="28426" y2="84456"/>
                        <a14:foregroundMark x1="28426" y1="84456" x2="36443" y2="84197"/>
                        <a14:foregroundMark x1="36443" y1="84197" x2="36589" y2="83679"/>
                        <a14:foregroundMark x1="48688" y1="84197" x2="56560" y2="86788"/>
                        <a14:foregroundMark x1="56560" y1="86788" x2="63411" y2="75907"/>
                        <a14:foregroundMark x1="22886" y1="75130" x2="22886" y2="75130"/>
                        <a14:foregroundMark x1="30321" y1="86788" x2="30321" y2="86788"/>
                        <a14:backgroundMark x1="41254" y1="59326" x2="41254" y2="59326"/>
                        <a14:backgroundMark x1="41108" y1="62694" x2="41108" y2="63472"/>
                        <a14:backgroundMark x1="41108" y1="65285" x2="41108" y2="67617"/>
                        <a14:backgroundMark x1="40962" y1="67876" x2="40525" y2="69430"/>
                        <a14:backgroundMark x1="40525" y1="71503" x2="40525" y2="71503"/>
                        <a14:backgroundMark x1="46501" y1="49223" x2="46501" y2="49223"/>
                        <a14:backgroundMark x1="48834" y1="46632" x2="49417" y2="45855"/>
                        <a14:backgroundMark x1="51312" y1="43005" x2="51312" y2="43005"/>
                        <a14:backgroundMark x1="50729" y1="42746" x2="46793" y2="49482"/>
                        <a14:backgroundMark x1="51458" y1="41969" x2="54665" y2="41969"/>
                        <a14:backgroundMark x1="45918" y1="51036" x2="45918" y2="51036"/>
                        <a14:backgroundMark x1="40671" y1="56736" x2="40233" y2="73575"/>
                        <a14:backgroundMark x1="34548" y1="43264" x2="29738" y2="42228"/>
                      </a14:backgroundRemoval>
                    </a14:imgEffect>
                  </a14:imgLayer>
                </a14:imgProps>
              </a:ext>
            </a:extLst>
          </a:blip>
          <a:srcRect l="20656" t="20069" r="33945" b="12260"/>
          <a:stretch/>
        </p:blipFill>
        <p:spPr>
          <a:xfrm>
            <a:off x="404037" y="1642728"/>
            <a:ext cx="3492592" cy="292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EF5B5-9641-A362-0D22-3659A8FFA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92" t="18418" r="6338"/>
          <a:stretch/>
        </p:blipFill>
        <p:spPr>
          <a:xfrm>
            <a:off x="4284920" y="1222744"/>
            <a:ext cx="3157871" cy="377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4EFCC-D124-6D41-48F8-44E7C91EC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082" y="1222744"/>
            <a:ext cx="3956881" cy="42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1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084D-6677-74A2-2696-7357AA9A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35A785-11BA-5BC7-F84C-66BAD4C7E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953" y="485590"/>
            <a:ext cx="4416491" cy="5886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9ADB9-2FBB-E940-0796-1E670FC7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5316988" cy="60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o Tôi Đi Làm Mưa Với Karaoke - Nhạc thiếu nhi chọn lọc [Beat chuẩn] - YouTube">
            <a:hlinkClick r:id="" action="ppaction://media"/>
            <a:extLst>
              <a:ext uri="{FF2B5EF4-FFF2-40B4-BE49-F238E27FC236}">
                <a16:creationId xmlns:a16="http://schemas.microsoft.com/office/drawing/2014/main" id="{D45DD20C-9835-6CF1-3CF1-FADE2D007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805" y="461335"/>
            <a:ext cx="1114056" cy="11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8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29F64C9-4B72-A8E1-3D80-D758186EEA0D}"/>
              </a:ext>
            </a:extLst>
          </p:cNvPr>
          <p:cNvGrpSpPr/>
          <p:nvPr/>
        </p:nvGrpSpPr>
        <p:grpSpPr>
          <a:xfrm>
            <a:off x="1722474" y="0"/>
            <a:ext cx="8963247" cy="4629329"/>
            <a:chOff x="1722474" y="0"/>
            <a:chExt cx="8963247" cy="46293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AFD314-BD15-D072-3C4E-66D452979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2474" y="0"/>
              <a:ext cx="8963247" cy="43891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3B56EE-1C03-E20A-C65F-B353DCF1F615}"/>
                </a:ext>
              </a:extLst>
            </p:cNvPr>
            <p:cNvSpPr txBox="1"/>
            <p:nvPr/>
          </p:nvSpPr>
          <p:spPr>
            <a:xfrm>
              <a:off x="4752753" y="3429000"/>
              <a:ext cx="38808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Viên </a:t>
              </a:r>
              <a:r>
                <a:rPr lang="en-US" sz="7200" b="1" dirty="0" err="1">
                  <a:solidFill>
                    <a:schemeClr val="bg1"/>
                  </a:solidFill>
                </a:rPr>
                <a:t>sỏi</a:t>
              </a:r>
              <a:endParaRPr lang="en-US" sz="72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66E4BE-8F07-5C31-8B93-44AB11E73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443683"/>
              </p:ext>
            </p:extLst>
          </p:nvPr>
        </p:nvGraphicFramePr>
        <p:xfrm>
          <a:off x="1485011" y="4448469"/>
          <a:ext cx="9307034" cy="163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115">
                  <a:extLst>
                    <a:ext uri="{9D8B030D-6E8A-4147-A177-3AD203B41FA5}">
                      <a16:colId xmlns:a16="http://schemas.microsoft.com/office/drawing/2014/main" val="3967740537"/>
                    </a:ext>
                  </a:extLst>
                </a:gridCol>
                <a:gridCol w="978986">
                  <a:extLst>
                    <a:ext uri="{9D8B030D-6E8A-4147-A177-3AD203B41FA5}">
                      <a16:colId xmlns:a16="http://schemas.microsoft.com/office/drawing/2014/main" val="2521164672"/>
                    </a:ext>
                  </a:extLst>
                </a:gridCol>
                <a:gridCol w="1089244">
                  <a:extLst>
                    <a:ext uri="{9D8B030D-6E8A-4147-A177-3AD203B41FA5}">
                      <a16:colId xmlns:a16="http://schemas.microsoft.com/office/drawing/2014/main" val="2621087236"/>
                    </a:ext>
                  </a:extLst>
                </a:gridCol>
                <a:gridCol w="1034115">
                  <a:extLst>
                    <a:ext uri="{9D8B030D-6E8A-4147-A177-3AD203B41FA5}">
                      <a16:colId xmlns:a16="http://schemas.microsoft.com/office/drawing/2014/main" val="1265411935"/>
                    </a:ext>
                  </a:extLst>
                </a:gridCol>
                <a:gridCol w="1959543">
                  <a:extLst>
                    <a:ext uri="{9D8B030D-6E8A-4147-A177-3AD203B41FA5}">
                      <a16:colId xmlns:a16="http://schemas.microsoft.com/office/drawing/2014/main" val="289571668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3971056254"/>
                    </a:ext>
                  </a:extLst>
                </a:gridCol>
                <a:gridCol w="1103028">
                  <a:extLst>
                    <a:ext uri="{9D8B030D-6E8A-4147-A177-3AD203B41FA5}">
                      <a16:colId xmlns:a16="http://schemas.microsoft.com/office/drawing/2014/main" val="129856340"/>
                    </a:ext>
                  </a:extLst>
                </a:gridCol>
                <a:gridCol w="1034115">
                  <a:extLst>
                    <a:ext uri="{9D8B030D-6E8A-4147-A177-3AD203B41FA5}">
                      <a16:colId xmlns:a16="http://schemas.microsoft.com/office/drawing/2014/main" val="3863970448"/>
                    </a:ext>
                  </a:extLst>
                </a:gridCol>
              </a:tblGrid>
              <a:tr h="1632462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7041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79C8491-0343-D7A8-29E6-B44A73FDA321}"/>
              </a:ext>
            </a:extLst>
          </p:cNvPr>
          <p:cNvSpPr/>
          <p:nvPr/>
        </p:nvSpPr>
        <p:spPr>
          <a:xfrm>
            <a:off x="333150" y="91704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F421-4B2B-89D6-9EBF-15EF1E545149}"/>
              </a:ext>
            </a:extLst>
          </p:cNvPr>
          <p:cNvSpPr/>
          <p:nvPr/>
        </p:nvSpPr>
        <p:spPr>
          <a:xfrm>
            <a:off x="269353" y="5184985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DA698E-E34C-C163-F787-00A11633C8E8}"/>
              </a:ext>
            </a:extLst>
          </p:cNvPr>
          <p:cNvSpPr/>
          <p:nvPr/>
        </p:nvSpPr>
        <p:spPr>
          <a:xfrm>
            <a:off x="10947988" y="4448469"/>
            <a:ext cx="1079203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63552-C428-A9C5-74F1-AB4C134A7EB3}"/>
              </a:ext>
            </a:extLst>
          </p:cNvPr>
          <p:cNvSpPr/>
          <p:nvPr/>
        </p:nvSpPr>
        <p:spPr>
          <a:xfrm>
            <a:off x="11015330" y="710313"/>
            <a:ext cx="1121733" cy="1644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err="1">
                <a:solidFill>
                  <a:schemeClr val="tx1"/>
                </a:solidFill>
              </a:rPr>
              <a:t>i</a:t>
            </a:r>
            <a:endParaRPr lang="en-US" sz="96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5BDB5-C96F-5DA3-FF6E-5A8F85ACB885}"/>
              </a:ext>
            </a:extLst>
          </p:cNvPr>
          <p:cNvSpPr/>
          <p:nvPr/>
        </p:nvSpPr>
        <p:spPr>
          <a:xfrm>
            <a:off x="232587" y="1832608"/>
            <a:ext cx="1101356" cy="161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ê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644713-B162-6C15-1623-8120CD14503F}"/>
              </a:ext>
            </a:extLst>
          </p:cNvPr>
          <p:cNvSpPr/>
          <p:nvPr/>
        </p:nvSpPr>
        <p:spPr>
          <a:xfrm>
            <a:off x="227712" y="3499619"/>
            <a:ext cx="1101356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6750E3-426A-3D5A-417E-1B14CD0E2848}"/>
              </a:ext>
            </a:extLst>
          </p:cNvPr>
          <p:cNvSpPr/>
          <p:nvPr/>
        </p:nvSpPr>
        <p:spPr>
          <a:xfrm>
            <a:off x="10978119" y="2609705"/>
            <a:ext cx="1079203" cy="16385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Ỏ</a:t>
            </a:r>
          </a:p>
        </p:txBody>
      </p:sp>
    </p:spTree>
    <p:extLst>
      <p:ext uri="{BB962C8B-B14F-4D97-AF65-F5344CB8AC3E}">
        <p14:creationId xmlns:p14="http://schemas.microsoft.com/office/powerpoint/2010/main" val="25815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1944 L 0.09037 0.63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3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783 L 0.18737 0.139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3 -0.0243 L 0.26758 0.3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486 L 0.35573 -0.104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62 L -0.27591 -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134 L -0.1901 0.2673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134 L -0.10274 0.54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AFD314-BD15-D072-3C4E-66D45297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74" y="0"/>
            <a:ext cx="8963247" cy="4389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3B56EE-1C03-E20A-C65F-B353DCF1F615}"/>
              </a:ext>
            </a:extLst>
          </p:cNvPr>
          <p:cNvSpPr txBox="1"/>
          <p:nvPr/>
        </p:nvSpPr>
        <p:spPr>
          <a:xfrm>
            <a:off x="4752753" y="3429000"/>
            <a:ext cx="3880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sỏi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66E4BE-8F07-5C31-8B93-44AB11E73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31247"/>
              </p:ext>
            </p:extLst>
          </p:nvPr>
        </p:nvGraphicFramePr>
        <p:xfrm>
          <a:off x="1485011" y="4448469"/>
          <a:ext cx="9307034" cy="163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4115">
                  <a:extLst>
                    <a:ext uri="{9D8B030D-6E8A-4147-A177-3AD203B41FA5}">
                      <a16:colId xmlns:a16="http://schemas.microsoft.com/office/drawing/2014/main" val="3967740537"/>
                    </a:ext>
                  </a:extLst>
                </a:gridCol>
                <a:gridCol w="978986">
                  <a:extLst>
                    <a:ext uri="{9D8B030D-6E8A-4147-A177-3AD203B41FA5}">
                      <a16:colId xmlns:a16="http://schemas.microsoft.com/office/drawing/2014/main" val="2521164672"/>
                    </a:ext>
                  </a:extLst>
                </a:gridCol>
                <a:gridCol w="1089244">
                  <a:extLst>
                    <a:ext uri="{9D8B030D-6E8A-4147-A177-3AD203B41FA5}">
                      <a16:colId xmlns:a16="http://schemas.microsoft.com/office/drawing/2014/main" val="2621087236"/>
                    </a:ext>
                  </a:extLst>
                </a:gridCol>
                <a:gridCol w="1260551">
                  <a:extLst>
                    <a:ext uri="{9D8B030D-6E8A-4147-A177-3AD203B41FA5}">
                      <a16:colId xmlns:a16="http://schemas.microsoft.com/office/drawing/2014/main" val="1265411935"/>
                    </a:ext>
                  </a:extLst>
                </a:gridCol>
                <a:gridCol w="1733107">
                  <a:extLst>
                    <a:ext uri="{9D8B030D-6E8A-4147-A177-3AD203B41FA5}">
                      <a16:colId xmlns:a16="http://schemas.microsoft.com/office/drawing/2014/main" val="289571668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3971056254"/>
                    </a:ext>
                  </a:extLst>
                </a:gridCol>
                <a:gridCol w="1103028">
                  <a:extLst>
                    <a:ext uri="{9D8B030D-6E8A-4147-A177-3AD203B41FA5}">
                      <a16:colId xmlns:a16="http://schemas.microsoft.com/office/drawing/2014/main" val="129856340"/>
                    </a:ext>
                  </a:extLst>
                </a:gridCol>
                <a:gridCol w="1034115">
                  <a:extLst>
                    <a:ext uri="{9D8B030D-6E8A-4147-A177-3AD203B41FA5}">
                      <a16:colId xmlns:a16="http://schemas.microsoft.com/office/drawing/2014/main" val="3863970448"/>
                    </a:ext>
                  </a:extLst>
                </a:gridCol>
              </a:tblGrid>
              <a:tr h="1632462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7041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79C8491-0343-D7A8-29E6-B44A73FDA321}"/>
              </a:ext>
            </a:extLst>
          </p:cNvPr>
          <p:cNvSpPr/>
          <p:nvPr/>
        </p:nvSpPr>
        <p:spPr>
          <a:xfrm>
            <a:off x="1493866" y="4448469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14" name="Rectangle 13">
            <a:hlinkClick r:id="rId4" action="ppaction://hlinksldjump"/>
            <a:extLst>
              <a:ext uri="{FF2B5EF4-FFF2-40B4-BE49-F238E27FC236}">
                <a16:creationId xmlns:a16="http://schemas.microsoft.com/office/drawing/2014/main" id="{48DA698E-E34C-C163-F787-00A11633C8E8}"/>
              </a:ext>
            </a:extLst>
          </p:cNvPr>
          <p:cNvSpPr/>
          <p:nvPr/>
        </p:nvSpPr>
        <p:spPr>
          <a:xfrm>
            <a:off x="7575684" y="4457647"/>
            <a:ext cx="1079203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63552-C428-A9C5-74F1-AB4C134A7EB3}"/>
              </a:ext>
            </a:extLst>
          </p:cNvPr>
          <p:cNvSpPr/>
          <p:nvPr/>
        </p:nvSpPr>
        <p:spPr>
          <a:xfrm>
            <a:off x="9753606" y="4433163"/>
            <a:ext cx="1121733" cy="1644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644713-B162-6C15-1623-8120CD14503F}"/>
              </a:ext>
            </a:extLst>
          </p:cNvPr>
          <p:cNvSpPr/>
          <p:nvPr/>
        </p:nvSpPr>
        <p:spPr>
          <a:xfrm>
            <a:off x="2562436" y="4448469"/>
            <a:ext cx="1101356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6750E3-426A-3D5A-417E-1B14CD0E2848}"/>
              </a:ext>
            </a:extLst>
          </p:cNvPr>
          <p:cNvSpPr/>
          <p:nvPr/>
        </p:nvSpPr>
        <p:spPr>
          <a:xfrm>
            <a:off x="8664645" y="4439291"/>
            <a:ext cx="1079203" cy="16385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5BDB5-C96F-5DA3-FF6E-5A8F85ACB885}"/>
              </a:ext>
            </a:extLst>
          </p:cNvPr>
          <p:cNvSpPr/>
          <p:nvPr/>
        </p:nvSpPr>
        <p:spPr>
          <a:xfrm>
            <a:off x="3672647" y="4448469"/>
            <a:ext cx="1101356" cy="161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ê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F421-4B2B-89D6-9EBF-15EF1E545149}"/>
              </a:ext>
            </a:extLst>
          </p:cNvPr>
          <p:cNvSpPr/>
          <p:nvPr/>
        </p:nvSpPr>
        <p:spPr>
          <a:xfrm>
            <a:off x="4774003" y="4439291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2950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2F54-D55C-0771-D8EF-43E85C6A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7A98D-B71D-204D-7C9B-7B22DC51C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948" y="171598"/>
            <a:ext cx="4886103" cy="65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90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C1BAD-DE78-A6B1-A0C8-92324497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26" y="244549"/>
            <a:ext cx="5284381" cy="64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5455F-C504-4ECB-E2A7-A004D211D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65" b="92463" l="26728" r="91859">
                        <a14:foregroundMark x1="63402" y1="49035" x2="63402" y2="49035"/>
                      </a14:backgroundRemoval>
                    </a14:imgEffect>
                  </a14:imgLayer>
                </a14:imgProps>
              </a:ext>
            </a:extLst>
          </a:blip>
          <a:srcRect l="18587" t="24628" r="-4429"/>
          <a:stretch/>
        </p:blipFill>
        <p:spPr>
          <a:xfrm>
            <a:off x="595425" y="1091879"/>
            <a:ext cx="3419548" cy="4008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4CFD4-C25A-F364-676B-EE5C0E0D7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73" b="92870" l="7856" r="75372">
                        <a14:foregroundMark x1="12527" y1="52228" x2="12527" y2="52228"/>
                        <a14:foregroundMark x1="8705" y1="54545" x2="8705" y2="54545"/>
                        <a14:foregroundMark x1="35881" y1="65062" x2="35881" y2="65062"/>
                        <a14:foregroundMark x1="37580" y1="64884" x2="37580" y2="64884"/>
                        <a14:foregroundMark x1="43312" y1="63993" x2="43312" y2="63993"/>
                        <a14:foregroundMark x1="72611" y1="46346" x2="72611" y2="46346"/>
                        <a14:foregroundMark x1="54989" y1="58467" x2="54989" y2="58467"/>
                        <a14:foregroundMark x1="47134" y1="52763" x2="47134" y2="52763"/>
                        <a14:foregroundMark x1="45011" y1="61854" x2="45011" y2="61854"/>
                        <a14:foregroundMark x1="45435" y1="64171" x2="46921" y2="68984"/>
                        <a14:foregroundMark x1="34206" y1="90950" x2="30573" y2="91800"/>
                        <a14:foregroundMark x1="43524" y1="88770" x2="35253" y2="90705"/>
                        <a14:foregroundMark x1="30573" y1="91800" x2="19533" y2="89127"/>
                        <a14:foregroundMark x1="19533" y1="89127" x2="16267" y2="86179"/>
                        <a14:foregroundMark x1="30034" y1="77540" x2="33758" y2="78966"/>
                        <a14:foregroundMark x1="28769" y1="77056" x2="29082" y2="77176"/>
                        <a14:foregroundMark x1="28187" y1="76833" x2="28641" y2="77007"/>
                        <a14:foregroundMark x1="33758" y1="78966" x2="34395" y2="80570"/>
                        <a14:foregroundMark x1="7856" y1="81105" x2="7856" y2="81105"/>
                        <a14:foregroundMark x1="29299" y1="93048" x2="29299" y2="93048"/>
                        <a14:foregroundMark x1="29936" y1="75579" x2="29936" y2="75579"/>
                        <a14:foregroundMark x1="16773" y1="75045" x2="16773" y2="75045"/>
                        <a14:foregroundMark x1="11677" y1="82175" x2="11677" y2="82175"/>
                        <a14:foregroundMark x1="47771" y1="83957" x2="47771" y2="83957"/>
                        <a14:foregroundMark x1="8705" y1="55437" x2="9766" y2="56328"/>
                        <a14:foregroundMark x1="8068" y1="56328" x2="8068" y2="56328"/>
                        <a14:foregroundMark x1="75372" y1="43316" x2="75372" y2="43316"/>
                        <a14:foregroundMark x1="75372" y1="44563" x2="75372" y2="44563"/>
                        <a14:foregroundMark x1="75372" y1="44207" x2="75372" y2="44207"/>
                        <a14:foregroundMark x1="74947" y1="44920" x2="74947" y2="44920"/>
                        <a14:backgroundMark x1="28662" y1="77540" x2="17197" y2="75579"/>
                        <a14:backgroundMark x1="14906" y1="82175" x2="14225" y2="84135"/>
                        <a14:backgroundMark x1="17197" y1="75579" x2="14906" y2="82175"/>
                        <a14:backgroundMark x1="29087" y1="77540" x2="29087" y2="77540"/>
                        <a14:backgroundMark x1="29087" y1="78075" x2="28450" y2="76292"/>
                        <a14:backgroundMark x1="29936" y1="77362" x2="29087" y2="77184"/>
                        <a14:backgroundMark x1="14225" y1="82888" x2="16773" y2="85918"/>
                        <a14:backgroundMark x1="75159" y1="44920" x2="75159" y2="45098"/>
                        <a14:backgroundMark x1="75159" y1="44563" x2="75159" y2="44920"/>
                        <a14:backgroundMark x1="75159" y1="44207" x2="75159" y2="44563"/>
                        <a14:backgroundMark x1="75159" y1="43316" x2="75159" y2="44207"/>
                        <a14:backgroundMark x1="75159" y1="43137" x2="75159" y2="43316"/>
                        <a14:backgroundMark x1="75159" y1="43494" x2="75159" y2="43494"/>
                        <a14:backgroundMark x1="75372" y1="43494" x2="75372" y2="43494"/>
                        <a14:backgroundMark x1="35881" y1="87701" x2="43312" y2="81996"/>
                      </a14:backgroundRemoval>
                    </a14:imgEffect>
                  </a14:imgLayer>
                </a14:imgProps>
              </a:ext>
            </a:extLst>
          </a:blip>
          <a:srcRect l="4661" t="24193" r="21552" b="2540"/>
          <a:stretch/>
        </p:blipFill>
        <p:spPr>
          <a:xfrm>
            <a:off x="4727947" y="1361773"/>
            <a:ext cx="3161129" cy="373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977BC-433C-004F-A4E5-0D6367F0F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446" y="1772647"/>
            <a:ext cx="3161129" cy="35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66E4BE-8F07-5C31-8B93-44AB11E73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75044"/>
              </p:ext>
            </p:extLst>
          </p:nvPr>
        </p:nvGraphicFramePr>
        <p:xfrm>
          <a:off x="1903228" y="5184088"/>
          <a:ext cx="8442345" cy="162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293">
                  <a:extLst>
                    <a:ext uri="{9D8B030D-6E8A-4147-A177-3AD203B41FA5}">
                      <a16:colId xmlns:a16="http://schemas.microsoft.com/office/drawing/2014/main" val="3967740537"/>
                    </a:ext>
                  </a:extLst>
                </a:gridCol>
                <a:gridCol w="1061226">
                  <a:extLst>
                    <a:ext uri="{9D8B030D-6E8A-4147-A177-3AD203B41FA5}">
                      <a16:colId xmlns:a16="http://schemas.microsoft.com/office/drawing/2014/main" val="2521164672"/>
                    </a:ext>
                  </a:extLst>
                </a:gridCol>
                <a:gridCol w="1049360">
                  <a:extLst>
                    <a:ext uri="{9D8B030D-6E8A-4147-A177-3AD203B41FA5}">
                      <a16:colId xmlns:a16="http://schemas.microsoft.com/office/drawing/2014/main" val="2621087236"/>
                    </a:ext>
                  </a:extLst>
                </a:gridCol>
                <a:gridCol w="1999674">
                  <a:extLst>
                    <a:ext uri="{9D8B030D-6E8A-4147-A177-3AD203B41FA5}">
                      <a16:colId xmlns:a16="http://schemas.microsoft.com/office/drawing/2014/main" val="2895716685"/>
                    </a:ext>
                  </a:extLst>
                </a:gridCol>
                <a:gridCol w="1095881">
                  <a:extLst>
                    <a:ext uri="{9D8B030D-6E8A-4147-A177-3AD203B41FA5}">
                      <a16:colId xmlns:a16="http://schemas.microsoft.com/office/drawing/2014/main" val="3971056254"/>
                    </a:ext>
                  </a:extLst>
                </a:gridCol>
                <a:gridCol w="1125618">
                  <a:extLst>
                    <a:ext uri="{9D8B030D-6E8A-4147-A177-3AD203B41FA5}">
                      <a16:colId xmlns:a16="http://schemas.microsoft.com/office/drawing/2014/main" val="129856340"/>
                    </a:ext>
                  </a:extLst>
                </a:gridCol>
                <a:gridCol w="1055293">
                  <a:extLst>
                    <a:ext uri="{9D8B030D-6E8A-4147-A177-3AD203B41FA5}">
                      <a16:colId xmlns:a16="http://schemas.microsoft.com/office/drawing/2014/main" val="3863970448"/>
                    </a:ext>
                  </a:extLst>
                </a:gridCol>
              </a:tblGrid>
              <a:tr h="1626036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7041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79C8491-0343-D7A8-29E6-B44A73FDA321}"/>
              </a:ext>
            </a:extLst>
          </p:cNvPr>
          <p:cNvSpPr/>
          <p:nvPr/>
        </p:nvSpPr>
        <p:spPr>
          <a:xfrm>
            <a:off x="240287" y="499676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F421-4B2B-89D6-9EBF-15EF1E545149}"/>
              </a:ext>
            </a:extLst>
          </p:cNvPr>
          <p:cNvSpPr/>
          <p:nvPr/>
        </p:nvSpPr>
        <p:spPr>
          <a:xfrm>
            <a:off x="301402" y="4623125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á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DA698E-E34C-C163-F787-00A11633C8E8}"/>
              </a:ext>
            </a:extLst>
          </p:cNvPr>
          <p:cNvSpPr/>
          <p:nvPr/>
        </p:nvSpPr>
        <p:spPr>
          <a:xfrm>
            <a:off x="10947988" y="4448469"/>
            <a:ext cx="1079203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b="1" dirty="0">
                <a:solidFill>
                  <a:prstClr val="black"/>
                </a:solidFill>
                <a:latin typeface="Calibri" panose="020F0502020204030204"/>
              </a:rPr>
              <a:t>x</a:t>
            </a:r>
            <a:endParaRPr kumimoji="0" 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63552-C428-A9C5-74F1-AB4C134A7EB3}"/>
              </a:ext>
            </a:extLst>
          </p:cNvPr>
          <p:cNvSpPr/>
          <p:nvPr/>
        </p:nvSpPr>
        <p:spPr>
          <a:xfrm>
            <a:off x="11015330" y="710313"/>
            <a:ext cx="1121733" cy="1644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Century Gothic" panose="020B0502020202020204" pitchFamily="34" charset="0"/>
              </a:rPr>
              <a:t>â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5BDB5-C96F-5DA3-FF6E-5A8F85ACB885}"/>
              </a:ext>
            </a:extLst>
          </p:cNvPr>
          <p:cNvSpPr/>
          <p:nvPr/>
        </p:nvSpPr>
        <p:spPr>
          <a:xfrm>
            <a:off x="281927" y="2424431"/>
            <a:ext cx="1059716" cy="161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6750E3-426A-3D5A-417E-1B14CD0E2848}"/>
              </a:ext>
            </a:extLst>
          </p:cNvPr>
          <p:cNvSpPr/>
          <p:nvPr/>
        </p:nvSpPr>
        <p:spPr>
          <a:xfrm>
            <a:off x="10978119" y="2609705"/>
            <a:ext cx="1079203" cy="16385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Calibri" panose="020F0502020204030204"/>
              </a:rPr>
              <a:t>y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1800A0-91FC-ACED-4DC1-22195F3D03B6}"/>
              </a:ext>
            </a:extLst>
          </p:cNvPr>
          <p:cNvGrpSpPr/>
          <p:nvPr/>
        </p:nvGrpSpPr>
        <p:grpSpPr>
          <a:xfrm>
            <a:off x="1555597" y="122307"/>
            <a:ext cx="9307034" cy="5034708"/>
            <a:chOff x="1555597" y="122307"/>
            <a:chExt cx="9307034" cy="5034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7582E1-6AD7-70A6-B1B2-8103B93E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597" y="122307"/>
              <a:ext cx="9307034" cy="50347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4D01C4-4739-7B68-7321-D50F0E8F7F49}"/>
                </a:ext>
              </a:extLst>
            </p:cNvPr>
            <p:cNvSpPr txBox="1"/>
            <p:nvPr/>
          </p:nvSpPr>
          <p:spPr>
            <a:xfrm>
              <a:off x="4616067" y="3663107"/>
              <a:ext cx="354738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err="1"/>
                <a:t>Cát</a:t>
              </a:r>
              <a:r>
                <a:rPr lang="en-US" sz="8800" b="1" dirty="0"/>
                <a:t> </a:t>
              </a:r>
              <a:r>
                <a:rPr lang="en-US" sz="8800" b="1" dirty="0" err="1"/>
                <a:t>xây</a:t>
              </a:r>
              <a:endParaRPr lang="en-US" sz="8800" b="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074E03-EA0D-B565-1354-9849377DD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1714351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0648 L 0.13646 0.68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-0.01134 L 0.30625 0.4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1944 L 0.21784 0.080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1297 L -0.3181 0.1067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04 0.11968 L -0.13971 0.375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3 0.02593 L -0.23372 0.64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66E4BE-8F07-5C31-8B93-44AB11E73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263400"/>
              </p:ext>
            </p:extLst>
          </p:nvPr>
        </p:nvGraphicFramePr>
        <p:xfrm>
          <a:off x="1903228" y="5217734"/>
          <a:ext cx="8442345" cy="162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293">
                  <a:extLst>
                    <a:ext uri="{9D8B030D-6E8A-4147-A177-3AD203B41FA5}">
                      <a16:colId xmlns:a16="http://schemas.microsoft.com/office/drawing/2014/main" val="3967740537"/>
                    </a:ext>
                  </a:extLst>
                </a:gridCol>
                <a:gridCol w="1061226">
                  <a:extLst>
                    <a:ext uri="{9D8B030D-6E8A-4147-A177-3AD203B41FA5}">
                      <a16:colId xmlns:a16="http://schemas.microsoft.com/office/drawing/2014/main" val="2521164672"/>
                    </a:ext>
                  </a:extLst>
                </a:gridCol>
                <a:gridCol w="1049360">
                  <a:extLst>
                    <a:ext uri="{9D8B030D-6E8A-4147-A177-3AD203B41FA5}">
                      <a16:colId xmlns:a16="http://schemas.microsoft.com/office/drawing/2014/main" val="2621087236"/>
                    </a:ext>
                  </a:extLst>
                </a:gridCol>
                <a:gridCol w="1999674">
                  <a:extLst>
                    <a:ext uri="{9D8B030D-6E8A-4147-A177-3AD203B41FA5}">
                      <a16:colId xmlns:a16="http://schemas.microsoft.com/office/drawing/2014/main" val="2895716685"/>
                    </a:ext>
                  </a:extLst>
                </a:gridCol>
                <a:gridCol w="1095881">
                  <a:extLst>
                    <a:ext uri="{9D8B030D-6E8A-4147-A177-3AD203B41FA5}">
                      <a16:colId xmlns:a16="http://schemas.microsoft.com/office/drawing/2014/main" val="3971056254"/>
                    </a:ext>
                  </a:extLst>
                </a:gridCol>
                <a:gridCol w="1125618">
                  <a:extLst>
                    <a:ext uri="{9D8B030D-6E8A-4147-A177-3AD203B41FA5}">
                      <a16:colId xmlns:a16="http://schemas.microsoft.com/office/drawing/2014/main" val="129856340"/>
                    </a:ext>
                  </a:extLst>
                </a:gridCol>
                <a:gridCol w="1055293">
                  <a:extLst>
                    <a:ext uri="{9D8B030D-6E8A-4147-A177-3AD203B41FA5}">
                      <a16:colId xmlns:a16="http://schemas.microsoft.com/office/drawing/2014/main" val="3863970448"/>
                    </a:ext>
                  </a:extLst>
                </a:gridCol>
              </a:tblGrid>
              <a:tr h="1626036"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070419"/>
                  </a:ext>
                </a:extLst>
              </a:tr>
            </a:tbl>
          </a:graphicData>
        </a:graphic>
      </p:graphicFrame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48DA698E-E34C-C163-F787-00A11633C8E8}"/>
              </a:ext>
            </a:extLst>
          </p:cNvPr>
          <p:cNvSpPr/>
          <p:nvPr/>
        </p:nvSpPr>
        <p:spPr>
          <a:xfrm>
            <a:off x="7072111" y="5186776"/>
            <a:ext cx="1079203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6750E3-426A-3D5A-417E-1B14CD0E2848}"/>
              </a:ext>
            </a:extLst>
          </p:cNvPr>
          <p:cNvSpPr/>
          <p:nvPr/>
        </p:nvSpPr>
        <p:spPr>
          <a:xfrm>
            <a:off x="9311192" y="5208393"/>
            <a:ext cx="1079203" cy="16385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1800A0-91FC-ACED-4DC1-22195F3D03B6}"/>
              </a:ext>
            </a:extLst>
          </p:cNvPr>
          <p:cNvGrpSpPr/>
          <p:nvPr/>
        </p:nvGrpSpPr>
        <p:grpSpPr>
          <a:xfrm>
            <a:off x="1555597" y="29372"/>
            <a:ext cx="9307034" cy="5127643"/>
            <a:chOff x="1555597" y="122307"/>
            <a:chExt cx="9307034" cy="5034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7582E1-6AD7-70A6-B1B2-8103B93E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5597" y="122307"/>
              <a:ext cx="9307034" cy="50347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4D01C4-4739-7B68-7321-D50F0E8F7F49}"/>
                </a:ext>
              </a:extLst>
            </p:cNvPr>
            <p:cNvSpPr txBox="1"/>
            <p:nvPr/>
          </p:nvSpPr>
          <p:spPr>
            <a:xfrm>
              <a:off x="4616067" y="3663107"/>
              <a:ext cx="354738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Cát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xây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79C8491-0343-D7A8-29E6-B44A73FDA321}"/>
              </a:ext>
            </a:extLst>
          </p:cNvPr>
          <p:cNvSpPr/>
          <p:nvPr/>
        </p:nvSpPr>
        <p:spPr>
          <a:xfrm>
            <a:off x="1903228" y="5204735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F0F421-4B2B-89D6-9EBF-15EF1E545149}"/>
              </a:ext>
            </a:extLst>
          </p:cNvPr>
          <p:cNvSpPr/>
          <p:nvPr/>
        </p:nvSpPr>
        <p:spPr>
          <a:xfrm>
            <a:off x="2984977" y="5203504"/>
            <a:ext cx="1059715" cy="16324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5BDB5-C96F-5DA3-FF6E-5A8F85ACB885}"/>
              </a:ext>
            </a:extLst>
          </p:cNvPr>
          <p:cNvSpPr/>
          <p:nvPr/>
        </p:nvSpPr>
        <p:spPr>
          <a:xfrm>
            <a:off x="4066726" y="5214521"/>
            <a:ext cx="1059716" cy="161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763552-C428-A9C5-74F1-AB4C134A7EB3}"/>
              </a:ext>
            </a:extLst>
          </p:cNvPr>
          <p:cNvSpPr/>
          <p:nvPr/>
        </p:nvSpPr>
        <p:spPr>
          <a:xfrm>
            <a:off x="8164878" y="5196919"/>
            <a:ext cx="1121733" cy="1644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105386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57</Words>
  <Application>Microsoft Office PowerPoint</Application>
  <PresentationFormat>Widescreen</PresentationFormat>
  <Paragraphs>33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Office Theme</vt:lpstr>
      <vt:lpstr>LĨNH VỰC PHÁT TRIỂN NGÔN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Administrator</dc:creator>
  <cp:lastModifiedBy>Administrator</cp:lastModifiedBy>
  <cp:revision>1</cp:revision>
  <dcterms:created xsi:type="dcterms:W3CDTF">2026-04-08T12:39:23Z</dcterms:created>
  <dcterms:modified xsi:type="dcterms:W3CDTF">2026-04-08T14:09:14Z</dcterms:modified>
</cp:coreProperties>
</file>