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8"/>
  </p:notesMasterIdLst>
  <p:sldIdLst>
    <p:sldId id="348" r:id="rId2"/>
    <p:sldId id="328" r:id="rId3"/>
    <p:sldId id="326" r:id="rId4"/>
    <p:sldId id="327" r:id="rId5"/>
    <p:sldId id="329" r:id="rId6"/>
    <p:sldId id="331" r:id="rId7"/>
    <p:sldId id="308" r:id="rId8"/>
    <p:sldId id="333" r:id="rId9"/>
    <p:sldId id="334" r:id="rId10"/>
    <p:sldId id="336" r:id="rId11"/>
    <p:sldId id="335" r:id="rId12"/>
    <p:sldId id="338" r:id="rId13"/>
    <p:sldId id="345" r:id="rId14"/>
    <p:sldId id="355" r:id="rId15"/>
    <p:sldId id="346" r:id="rId16"/>
    <p:sldId id="349"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1FFC0"/>
    <a:srgbClr val="AF2B5A"/>
    <a:srgbClr val="E8B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94660"/>
  </p:normalViewPr>
  <p:slideViewPr>
    <p:cSldViewPr>
      <p:cViewPr varScale="1">
        <p:scale>
          <a:sx n="79" d="100"/>
          <a:sy n="79" d="100"/>
        </p:scale>
        <p:origin x="1493" y="6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9/22/2025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8679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054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97458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74850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204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40919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23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17000" r="-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EC0FED-350C-4892-8019-028379E1681E}"/>
              </a:ext>
            </a:extLst>
          </p:cNvPr>
          <p:cNvSpPr/>
          <p:nvPr/>
        </p:nvSpPr>
        <p:spPr>
          <a:xfrm>
            <a:off x="107504" y="2204864"/>
            <a:ext cx="9036496" cy="1446550"/>
          </a:xfrm>
          <a:prstGeom prst="rect">
            <a:avLst/>
          </a:prstGeom>
          <a:noFill/>
        </p:spPr>
        <p:txBody>
          <a:bodyPr wrap="square" lIns="91440" tIns="45720" rIns="91440" bIns="45720">
            <a:spAutoFit/>
          </a:bodyPr>
          <a:lstStyle/>
          <a:p>
            <a:pPr algn="ct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Chào</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mừng</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các</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con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đến</a:t>
            </a:r>
            <a:r>
              <a:rPr lang="en-US" sz="4400" b="1"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với</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học</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ngày</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cap="none" spc="0" dirty="0" err="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hôm</a:t>
            </a:r>
            <a:r>
              <a:rPr lang="en-US" sz="4400" b="1" cap="none" spc="0"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nay</a:t>
            </a:r>
          </a:p>
        </p:txBody>
      </p:sp>
    </p:spTree>
    <p:extLst>
      <p:ext uri="{BB962C8B-B14F-4D97-AF65-F5344CB8AC3E}">
        <p14:creationId xmlns:p14="http://schemas.microsoft.com/office/powerpoint/2010/main" val="690932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5BC1A-C912-4209-9BF0-81DF1640B234}"/>
              </a:ext>
            </a:extLst>
          </p:cNvPr>
          <p:cNvSpPr/>
          <p:nvPr/>
        </p:nvSpPr>
        <p:spPr>
          <a:xfrm>
            <a:off x="101003" y="260648"/>
            <a:ext cx="8942000" cy="523220"/>
          </a:xfrm>
          <a:prstGeom prst="rect">
            <a:avLst/>
          </a:prstGeom>
          <a:noFill/>
        </p:spPr>
        <p:txBody>
          <a:bodyPr wrap="none" lIns="91440" tIns="45720" rIns="91440" bIns="45720">
            <a:spAutoFit/>
          </a:bodyPr>
          <a:lstStyle/>
          <a:p>
            <a:pPr algn="ctr"/>
            <a:r>
              <a:rPr lang="vi-VN" sz="2800" b="0" cap="none" spc="0" dirty="0">
                <a:ln w="0"/>
                <a:effectLst>
                  <a:outerShdw blurRad="38100" dist="25400" dir="5400000" algn="ctr" rotWithShape="0">
                    <a:srgbClr val="6E747A">
                      <a:alpha val="43000"/>
                    </a:srgbClr>
                  </a:outerShdw>
                </a:effectLst>
              </a:rPr>
              <a:t>Ngoài ra còn có giáo viên dạy tiểu học, THCS, THPT,...</a:t>
            </a:r>
          </a:p>
        </p:txBody>
      </p:sp>
      <p:pic>
        <p:nvPicPr>
          <p:cNvPr id="6" name="Picture 5">
            <a:extLst>
              <a:ext uri="{FF2B5EF4-FFF2-40B4-BE49-F238E27FC236}">
                <a16:creationId xmlns:a16="http://schemas.microsoft.com/office/drawing/2014/main" id="{D48DA75B-8559-43E0-BE22-EE94A3A2AE08}"/>
              </a:ext>
            </a:extLst>
          </p:cNvPr>
          <p:cNvPicPr>
            <a:picLocks noChangeAspect="1"/>
          </p:cNvPicPr>
          <p:nvPr/>
        </p:nvPicPr>
        <p:blipFill>
          <a:blip r:embed="rId2"/>
          <a:stretch>
            <a:fillRect/>
          </a:stretch>
        </p:blipFill>
        <p:spPr>
          <a:xfrm>
            <a:off x="179512" y="1916832"/>
            <a:ext cx="4464496" cy="3696072"/>
          </a:xfrm>
          <a:prstGeom prst="rect">
            <a:avLst/>
          </a:prstGeom>
        </p:spPr>
      </p:pic>
      <p:pic>
        <p:nvPicPr>
          <p:cNvPr id="7" name="Picture 6">
            <a:extLst>
              <a:ext uri="{FF2B5EF4-FFF2-40B4-BE49-F238E27FC236}">
                <a16:creationId xmlns:a16="http://schemas.microsoft.com/office/drawing/2014/main" id="{BA414BDB-7DB8-474E-A27A-D29FAB6C8995}"/>
              </a:ext>
            </a:extLst>
          </p:cNvPr>
          <p:cNvPicPr>
            <a:picLocks noChangeAspect="1"/>
          </p:cNvPicPr>
          <p:nvPr/>
        </p:nvPicPr>
        <p:blipFill>
          <a:blip r:embed="rId3"/>
          <a:stretch>
            <a:fillRect/>
          </a:stretch>
        </p:blipFill>
        <p:spPr>
          <a:xfrm>
            <a:off x="4788024" y="1918248"/>
            <a:ext cx="4261142" cy="3696072"/>
          </a:xfrm>
          <a:prstGeom prst="rect">
            <a:avLst/>
          </a:prstGeom>
        </p:spPr>
      </p:pic>
    </p:spTree>
    <p:extLst>
      <p:ext uri="{BB962C8B-B14F-4D97-AF65-F5344CB8AC3E}">
        <p14:creationId xmlns:p14="http://schemas.microsoft.com/office/powerpoint/2010/main" val="91510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5E50FD-8125-4727-A87A-F5755B2888E8}"/>
              </a:ext>
            </a:extLst>
          </p:cNvPr>
          <p:cNvSpPr txBox="1"/>
          <p:nvPr/>
        </p:nvSpPr>
        <p:spPr>
          <a:xfrm>
            <a:off x="-108520" y="165677"/>
            <a:ext cx="9252520" cy="584775"/>
          </a:xfrm>
          <a:prstGeom prst="rect">
            <a:avLst/>
          </a:prstGeom>
          <a:noFill/>
        </p:spPr>
        <p:txBody>
          <a:bodyPr wrap="square">
            <a:spAutoFit/>
          </a:bodyPr>
          <a:lstStyle/>
          <a:p>
            <a:pPr algn="ctr"/>
            <a:r>
              <a:rPr lang="vi-VN" sz="3200" dirty="0"/>
              <a:t>Kỉ niệm Ngày nhà giáo Việt Nam 20/11</a:t>
            </a:r>
          </a:p>
        </p:txBody>
      </p:sp>
      <p:pic>
        <p:nvPicPr>
          <p:cNvPr id="8" name="Picture 7">
            <a:extLst>
              <a:ext uri="{FF2B5EF4-FFF2-40B4-BE49-F238E27FC236}">
                <a16:creationId xmlns:a16="http://schemas.microsoft.com/office/drawing/2014/main" id="{92177009-95D9-4F35-AE82-4EC6074122AA}"/>
              </a:ext>
            </a:extLst>
          </p:cNvPr>
          <p:cNvPicPr>
            <a:picLocks noChangeAspect="1"/>
          </p:cNvPicPr>
          <p:nvPr/>
        </p:nvPicPr>
        <p:blipFill>
          <a:blip r:embed="rId2"/>
          <a:stretch>
            <a:fillRect/>
          </a:stretch>
        </p:blipFill>
        <p:spPr>
          <a:xfrm>
            <a:off x="180526" y="842696"/>
            <a:ext cx="4176837" cy="2945160"/>
          </a:xfrm>
          <a:prstGeom prst="rect">
            <a:avLst/>
          </a:prstGeom>
        </p:spPr>
      </p:pic>
      <p:pic>
        <p:nvPicPr>
          <p:cNvPr id="9" name="Picture 8">
            <a:extLst>
              <a:ext uri="{FF2B5EF4-FFF2-40B4-BE49-F238E27FC236}">
                <a16:creationId xmlns:a16="http://schemas.microsoft.com/office/drawing/2014/main" id="{11CB0FFC-8428-461E-A311-8CA9856F12FE}"/>
              </a:ext>
            </a:extLst>
          </p:cNvPr>
          <p:cNvPicPr>
            <a:picLocks noChangeAspect="1"/>
          </p:cNvPicPr>
          <p:nvPr/>
        </p:nvPicPr>
        <p:blipFill>
          <a:blip r:embed="rId3"/>
          <a:stretch>
            <a:fillRect/>
          </a:stretch>
        </p:blipFill>
        <p:spPr>
          <a:xfrm>
            <a:off x="4570986" y="842696"/>
            <a:ext cx="4392488" cy="2945160"/>
          </a:xfrm>
          <a:prstGeom prst="rect">
            <a:avLst/>
          </a:prstGeom>
        </p:spPr>
      </p:pic>
      <p:pic>
        <p:nvPicPr>
          <p:cNvPr id="10" name="Picture 9">
            <a:extLst>
              <a:ext uri="{FF2B5EF4-FFF2-40B4-BE49-F238E27FC236}">
                <a16:creationId xmlns:a16="http://schemas.microsoft.com/office/drawing/2014/main" id="{0FA32903-7DB1-4752-912C-2F83341A8C26}"/>
              </a:ext>
            </a:extLst>
          </p:cNvPr>
          <p:cNvPicPr>
            <a:picLocks noChangeAspect="1"/>
          </p:cNvPicPr>
          <p:nvPr/>
        </p:nvPicPr>
        <p:blipFill>
          <a:blip r:embed="rId4"/>
          <a:stretch>
            <a:fillRect/>
          </a:stretch>
        </p:blipFill>
        <p:spPr>
          <a:xfrm>
            <a:off x="4582345" y="3933056"/>
            <a:ext cx="4381129" cy="2852762"/>
          </a:xfrm>
          <a:prstGeom prst="rect">
            <a:avLst/>
          </a:prstGeom>
        </p:spPr>
      </p:pic>
      <p:pic>
        <p:nvPicPr>
          <p:cNvPr id="11" name="Picture 10">
            <a:extLst>
              <a:ext uri="{FF2B5EF4-FFF2-40B4-BE49-F238E27FC236}">
                <a16:creationId xmlns:a16="http://schemas.microsoft.com/office/drawing/2014/main" id="{DE77EA7B-CF18-4322-89FE-66F406CE8829}"/>
              </a:ext>
            </a:extLst>
          </p:cNvPr>
          <p:cNvPicPr>
            <a:picLocks noChangeAspect="1"/>
          </p:cNvPicPr>
          <p:nvPr/>
        </p:nvPicPr>
        <p:blipFill>
          <a:blip r:embed="rId5"/>
          <a:stretch>
            <a:fillRect/>
          </a:stretch>
        </p:blipFill>
        <p:spPr>
          <a:xfrm>
            <a:off x="162456" y="3933056"/>
            <a:ext cx="4176837" cy="2865338"/>
          </a:xfrm>
          <a:prstGeom prst="rect">
            <a:avLst/>
          </a:prstGeom>
        </p:spPr>
      </p:pic>
    </p:spTree>
    <p:extLst>
      <p:ext uri="{BB962C8B-B14F-4D97-AF65-F5344CB8AC3E}">
        <p14:creationId xmlns:p14="http://schemas.microsoft.com/office/powerpoint/2010/main" val="6306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3ABCC5-DA43-47E5-8BE6-BA2570234BD0}"/>
              </a:ext>
            </a:extLst>
          </p:cNvPr>
          <p:cNvSpPr txBox="1"/>
          <p:nvPr/>
        </p:nvSpPr>
        <p:spPr>
          <a:xfrm>
            <a:off x="1547664" y="2492896"/>
            <a:ext cx="6120680" cy="3046988"/>
          </a:xfrm>
          <a:prstGeom prst="rect">
            <a:avLst/>
          </a:prstGeom>
          <a:noFill/>
        </p:spPr>
        <p:txBody>
          <a:bodyPr wrap="square">
            <a:spAutoFit/>
          </a:bodyPr>
          <a:lstStyle/>
          <a:p>
            <a:pPr algn="just"/>
            <a:r>
              <a:rPr lang="vi-VN" sz="2400" dirty="0"/>
              <a:t>	Các con ạ, trong xã hội có nhiều ngành nghề khác nhau, nghề nào cũng đáng quý, cũng đều có ích, trong đó nghề giáo viên mà mọi người ai cũng kính trọng. Các cô đã vất vả để dạy dỗ, chăm sóc để các con trở thành những con ngoan, trò giỏi và sau này trở thành người có ích cho xã hội, làm cho ông bà, bố mẹ vui lòng.</a:t>
            </a:r>
          </a:p>
        </p:txBody>
      </p:sp>
      <p:sp>
        <p:nvSpPr>
          <p:cNvPr id="7" name="Rectangle 6">
            <a:extLst>
              <a:ext uri="{FF2B5EF4-FFF2-40B4-BE49-F238E27FC236}">
                <a16:creationId xmlns:a16="http://schemas.microsoft.com/office/drawing/2014/main" id="{BDA16518-7D0A-4462-8E8F-87F2E1F3AEC1}"/>
              </a:ext>
            </a:extLst>
          </p:cNvPr>
          <p:cNvSpPr/>
          <p:nvPr/>
        </p:nvSpPr>
        <p:spPr>
          <a:xfrm>
            <a:off x="3346059" y="980728"/>
            <a:ext cx="2699778"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rPr>
              <a:t>Giáo</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8857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53A0-72A7-4989-987B-0F9E7C692B65}"/>
              </a:ext>
            </a:extLst>
          </p:cNvPr>
          <p:cNvPicPr>
            <a:picLocks noChangeAspect="1"/>
          </p:cNvPicPr>
          <p:nvPr/>
        </p:nvPicPr>
        <p:blipFill>
          <a:blip r:embed="rId3"/>
          <a:stretch>
            <a:fillRect/>
          </a:stretch>
        </p:blipFill>
        <p:spPr>
          <a:xfrm>
            <a:off x="269597" y="1543257"/>
            <a:ext cx="2854906" cy="2376264"/>
          </a:xfrm>
          <a:prstGeom prst="rect">
            <a:avLst/>
          </a:prstGeom>
        </p:spPr>
      </p:pic>
      <p:pic>
        <p:nvPicPr>
          <p:cNvPr id="12" name="Picture 11">
            <a:extLst>
              <a:ext uri="{FF2B5EF4-FFF2-40B4-BE49-F238E27FC236}">
                <a16:creationId xmlns:a16="http://schemas.microsoft.com/office/drawing/2014/main" id="{8A382193-C209-44EA-9CF6-BCEC6F271012}"/>
              </a:ext>
            </a:extLst>
          </p:cNvPr>
          <p:cNvPicPr>
            <a:picLocks noChangeAspect="1"/>
          </p:cNvPicPr>
          <p:nvPr/>
        </p:nvPicPr>
        <p:blipFill>
          <a:blip r:embed="rId4"/>
          <a:stretch>
            <a:fillRect/>
          </a:stretch>
        </p:blipFill>
        <p:spPr>
          <a:xfrm>
            <a:off x="3137822" y="1558149"/>
            <a:ext cx="2854906" cy="2376263"/>
          </a:xfrm>
          <a:prstGeom prst="rect">
            <a:avLst/>
          </a:prstGeom>
        </p:spPr>
      </p:pic>
      <p:pic>
        <p:nvPicPr>
          <p:cNvPr id="14" name="Picture 13">
            <a:extLst>
              <a:ext uri="{FF2B5EF4-FFF2-40B4-BE49-F238E27FC236}">
                <a16:creationId xmlns:a16="http://schemas.microsoft.com/office/drawing/2014/main" id="{D8E73A7E-408A-43D2-8854-404CA22E544C}"/>
              </a:ext>
            </a:extLst>
          </p:cNvPr>
          <p:cNvPicPr>
            <a:picLocks noChangeAspect="1"/>
          </p:cNvPicPr>
          <p:nvPr/>
        </p:nvPicPr>
        <p:blipFill>
          <a:blip r:embed="rId5"/>
          <a:stretch>
            <a:fillRect/>
          </a:stretch>
        </p:blipFill>
        <p:spPr>
          <a:xfrm>
            <a:off x="6016141" y="1543257"/>
            <a:ext cx="2854906" cy="2376262"/>
          </a:xfrm>
          <a:prstGeom prst="rect">
            <a:avLst/>
          </a:prstGeom>
        </p:spPr>
      </p:pic>
      <p:pic>
        <p:nvPicPr>
          <p:cNvPr id="18" name="Picture 17">
            <a:extLst>
              <a:ext uri="{FF2B5EF4-FFF2-40B4-BE49-F238E27FC236}">
                <a16:creationId xmlns:a16="http://schemas.microsoft.com/office/drawing/2014/main" id="{D48B2553-1F7F-4120-BBD0-D3AB1CE9E77F}"/>
              </a:ext>
            </a:extLst>
          </p:cNvPr>
          <p:cNvPicPr>
            <a:picLocks noChangeAspect="1"/>
          </p:cNvPicPr>
          <p:nvPr/>
        </p:nvPicPr>
        <p:blipFill>
          <a:blip r:embed="rId6"/>
          <a:stretch>
            <a:fillRect/>
          </a:stretch>
        </p:blipFill>
        <p:spPr>
          <a:xfrm>
            <a:off x="269597" y="3948471"/>
            <a:ext cx="2854906" cy="2448272"/>
          </a:xfrm>
          <a:prstGeom prst="rect">
            <a:avLst/>
          </a:prstGeom>
        </p:spPr>
      </p:pic>
      <p:pic>
        <p:nvPicPr>
          <p:cNvPr id="20" name="Picture 19">
            <a:extLst>
              <a:ext uri="{FF2B5EF4-FFF2-40B4-BE49-F238E27FC236}">
                <a16:creationId xmlns:a16="http://schemas.microsoft.com/office/drawing/2014/main" id="{BBFA41F9-6D71-413E-9896-7F13E55CAC72}"/>
              </a:ext>
            </a:extLst>
          </p:cNvPr>
          <p:cNvPicPr>
            <a:picLocks noChangeAspect="1"/>
          </p:cNvPicPr>
          <p:nvPr/>
        </p:nvPicPr>
        <p:blipFill>
          <a:blip r:embed="rId7"/>
          <a:stretch>
            <a:fillRect/>
          </a:stretch>
        </p:blipFill>
        <p:spPr>
          <a:xfrm>
            <a:off x="3137822" y="3948471"/>
            <a:ext cx="2885260" cy="2448272"/>
          </a:xfrm>
          <a:prstGeom prst="rect">
            <a:avLst/>
          </a:prstGeom>
        </p:spPr>
      </p:pic>
      <p:pic>
        <p:nvPicPr>
          <p:cNvPr id="24" name="Picture 23">
            <a:extLst>
              <a:ext uri="{FF2B5EF4-FFF2-40B4-BE49-F238E27FC236}">
                <a16:creationId xmlns:a16="http://schemas.microsoft.com/office/drawing/2014/main" id="{96C86A2C-DB3B-41E3-B2F3-2E1D2A31063A}"/>
              </a:ext>
            </a:extLst>
          </p:cNvPr>
          <p:cNvPicPr>
            <a:picLocks noChangeAspect="1"/>
          </p:cNvPicPr>
          <p:nvPr/>
        </p:nvPicPr>
        <p:blipFill>
          <a:blip r:embed="rId8"/>
          <a:stretch>
            <a:fillRect/>
          </a:stretch>
        </p:blipFill>
        <p:spPr>
          <a:xfrm>
            <a:off x="6049493" y="3933102"/>
            <a:ext cx="2854906" cy="2463642"/>
          </a:xfrm>
          <a:prstGeom prst="rect">
            <a:avLst/>
          </a:prstGeom>
        </p:spPr>
      </p:pic>
      <p:sp>
        <p:nvSpPr>
          <p:cNvPr id="27" name="Rectangle 26">
            <a:extLst>
              <a:ext uri="{FF2B5EF4-FFF2-40B4-BE49-F238E27FC236}">
                <a16:creationId xmlns:a16="http://schemas.microsoft.com/office/drawing/2014/main" id="{F86A42F9-9F5A-4121-8265-C110CEB1A9DF}"/>
              </a:ext>
            </a:extLst>
          </p:cNvPr>
          <p:cNvSpPr/>
          <p:nvPr/>
        </p:nvSpPr>
        <p:spPr>
          <a:xfrm>
            <a:off x="2245412" y="55984"/>
            <a:ext cx="3884397" cy="1754326"/>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id="{47240840-89B9-4F17-835A-A962DD52D3E6}"/>
              </a:ext>
            </a:extLst>
          </p:cNvPr>
          <p:cNvSpPr/>
          <p:nvPr/>
        </p:nvSpPr>
        <p:spPr>
          <a:xfrm>
            <a:off x="261119" y="1558150"/>
            <a:ext cx="1121096" cy="346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id="{6BF04C5C-9C4D-41CA-964F-7EEBDE3AEA6B}"/>
              </a:ext>
            </a:extLst>
          </p:cNvPr>
          <p:cNvSpPr/>
          <p:nvPr/>
        </p:nvSpPr>
        <p:spPr>
          <a:xfrm>
            <a:off x="3226151" y="3560448"/>
            <a:ext cx="2615378" cy="359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id="{E074A18D-F513-4320-B507-5FE7F88DB99D}"/>
              </a:ext>
            </a:extLst>
          </p:cNvPr>
          <p:cNvSpPr/>
          <p:nvPr/>
        </p:nvSpPr>
        <p:spPr>
          <a:xfrm>
            <a:off x="6129809" y="3554044"/>
            <a:ext cx="1444791" cy="318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id="{6417EF48-67C9-4EDA-A10D-D1529B444E1E}"/>
              </a:ext>
            </a:extLst>
          </p:cNvPr>
          <p:cNvSpPr/>
          <p:nvPr/>
        </p:nvSpPr>
        <p:spPr>
          <a:xfrm>
            <a:off x="268762" y="4039939"/>
            <a:ext cx="1444791" cy="31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id="{881638F2-AB09-4E92-9314-1BF197F6C1E9}"/>
              </a:ext>
            </a:extLst>
          </p:cNvPr>
          <p:cNvSpPr/>
          <p:nvPr/>
        </p:nvSpPr>
        <p:spPr>
          <a:xfrm>
            <a:off x="3265506" y="4047073"/>
            <a:ext cx="1444791" cy="257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id="{C2DABB73-D835-4BAB-BAA5-F0EDBE1F9FAA}"/>
              </a:ext>
            </a:extLst>
          </p:cNvPr>
          <p:cNvSpPr/>
          <p:nvPr/>
        </p:nvSpPr>
        <p:spPr>
          <a:xfrm>
            <a:off x="7574600" y="3948471"/>
            <a:ext cx="1300775" cy="350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id="{CC4CBE77-A16D-48F2-8DCE-1AF5C06B3AF3}"/>
              </a:ext>
            </a:extLst>
          </p:cNvPr>
          <p:cNvSpPr/>
          <p:nvPr/>
        </p:nvSpPr>
        <p:spPr>
          <a:xfrm>
            <a:off x="278068" y="155814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id="{9735F9C9-5A4D-4FEB-986B-DBBA887EF260}"/>
              </a:ext>
            </a:extLst>
          </p:cNvPr>
          <p:cNvSpPr/>
          <p:nvPr/>
        </p:nvSpPr>
        <p:spPr>
          <a:xfrm>
            <a:off x="6056420" y="348933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id="{E0485211-57DC-45C8-9925-EF7ECEC7B5CC}"/>
              </a:ext>
            </a:extLst>
          </p:cNvPr>
          <p:cNvSpPr/>
          <p:nvPr/>
        </p:nvSpPr>
        <p:spPr>
          <a:xfrm>
            <a:off x="281632" y="4025232"/>
            <a:ext cx="1431921" cy="829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id="{B4C0DC1F-DAF6-41B9-B1CB-C1ED9F7F3B9F}"/>
              </a:ext>
            </a:extLst>
          </p:cNvPr>
          <p:cNvSpPr/>
          <p:nvPr/>
        </p:nvSpPr>
        <p:spPr>
          <a:xfrm>
            <a:off x="6545170" y="3958504"/>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id="{812B22D3-CB7F-44BE-AF77-6CC67A83684F}"/>
              </a:ext>
            </a:extLst>
          </p:cNvPr>
          <p:cNvSpPr/>
          <p:nvPr/>
        </p:nvSpPr>
        <p:spPr>
          <a:xfrm>
            <a:off x="3224753" y="3525726"/>
            <a:ext cx="2615378"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id="{BE8DC49B-8E70-437E-B137-A93B91720B01}"/>
              </a:ext>
            </a:extLst>
          </p:cNvPr>
          <p:cNvSpPr/>
          <p:nvPr/>
        </p:nvSpPr>
        <p:spPr>
          <a:xfrm>
            <a:off x="3273203" y="4053823"/>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id="{1C884E06-7DF7-4C45-88F7-56AFED8AE56A}"/>
              </a:ext>
            </a:extLst>
          </p:cNvPr>
          <p:cNvSpPr/>
          <p:nvPr/>
        </p:nvSpPr>
        <p:spPr>
          <a:xfrm>
            <a:off x="224356" y="1571776"/>
            <a:ext cx="2901017" cy="23691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id="{C9670194-C339-465C-8AD7-2EFAEEFA1D14}"/>
              </a:ext>
            </a:extLst>
          </p:cNvPr>
          <p:cNvSpPr/>
          <p:nvPr/>
        </p:nvSpPr>
        <p:spPr>
          <a:xfrm>
            <a:off x="243529" y="3933102"/>
            <a:ext cx="2885260" cy="2444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id="{9106B3B2-3A01-4FEA-9430-8F14DBCDD6E0}"/>
              </a:ext>
            </a:extLst>
          </p:cNvPr>
          <p:cNvSpPr/>
          <p:nvPr/>
        </p:nvSpPr>
        <p:spPr>
          <a:xfrm>
            <a:off x="3138544" y="3954241"/>
            <a:ext cx="2863384" cy="2450733"/>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F95E9D0-D2DC-46CF-828D-4385B0282716}"/>
              </a:ext>
            </a:extLst>
          </p:cNvPr>
          <p:cNvSpPr/>
          <p:nvPr/>
        </p:nvSpPr>
        <p:spPr>
          <a:xfrm>
            <a:off x="5997153" y="1545925"/>
            <a:ext cx="2915242" cy="2389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id="{AC1C1520-6AE0-4704-83A8-FBD0F68C2233}"/>
              </a:ext>
            </a:extLst>
          </p:cNvPr>
          <p:cNvSpPr/>
          <p:nvPr/>
        </p:nvSpPr>
        <p:spPr>
          <a:xfrm>
            <a:off x="6023082" y="3958504"/>
            <a:ext cx="2863384" cy="24340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DD89AB7-CD4B-43C0-9800-E3EF35C8ADE6}"/>
              </a:ext>
            </a:extLst>
          </p:cNvPr>
          <p:cNvSpPr/>
          <p:nvPr/>
        </p:nvSpPr>
        <p:spPr>
          <a:xfrm>
            <a:off x="3140308" y="1556792"/>
            <a:ext cx="2863384" cy="236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9F1DE-7399-46A3-ABB1-F1998D19BB8D}"/>
              </a:ext>
            </a:extLst>
          </p:cNvPr>
          <p:cNvSpPr txBox="1"/>
          <p:nvPr/>
        </p:nvSpPr>
        <p:spPr>
          <a:xfrm>
            <a:off x="1619672" y="2708920"/>
            <a:ext cx="6264696" cy="646331"/>
          </a:xfrm>
          <a:prstGeom prst="rect">
            <a:avLst/>
          </a:prstGeom>
          <a:noFill/>
        </p:spPr>
        <p:txBody>
          <a:bodyPr wrap="square">
            <a:spAutoFit/>
          </a:bodyPr>
          <a:lstStyle/>
          <a:p>
            <a:pPr algn="l"/>
            <a:r>
              <a:rPr lang="en-US" sz="3600" b="1" i="0" dirty="0">
                <a:solidFill>
                  <a:srgbClr val="CC0066"/>
                </a:solidFill>
                <a:effectLst/>
                <a:latin typeface="Arial" panose="020B0604020202020204" pitchFamily="34" charset="0"/>
                <a:cs typeface="Arial" panose="020B0604020202020204" pitchFamily="34" charset="0"/>
              </a:rPr>
              <a:t>Tr</a:t>
            </a:r>
            <a:r>
              <a:rPr lang="vi-VN" sz="3600" b="1" i="0" dirty="0">
                <a:solidFill>
                  <a:srgbClr val="CC0066"/>
                </a:solidFill>
                <a:effectLst/>
                <a:latin typeface="Arial" panose="020B0604020202020204" pitchFamily="34" charset="0"/>
                <a:cs typeface="Arial" panose="020B0604020202020204" pitchFamily="34" charset="0"/>
              </a:rPr>
              <a:t>ò chơi: thi xem ai nhanh</a:t>
            </a:r>
          </a:p>
        </p:txBody>
      </p:sp>
    </p:spTree>
    <p:extLst>
      <p:ext uri="{BB962C8B-B14F-4D97-AF65-F5344CB8AC3E}">
        <p14:creationId xmlns:p14="http://schemas.microsoft.com/office/powerpoint/2010/main" val="20486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DAE42-4FBC-4EDE-A65D-AB461AEA2452}"/>
              </a:ext>
            </a:extLst>
          </p:cNvPr>
          <p:cNvSpPr/>
          <p:nvPr/>
        </p:nvSpPr>
        <p:spPr>
          <a:xfrm>
            <a:off x="-468560" y="1860194"/>
            <a:ext cx="9122265" cy="1754326"/>
          </a:xfrm>
          <a:prstGeom prst="rect">
            <a:avLst/>
          </a:prstGeom>
          <a:noFill/>
        </p:spPr>
        <p:txBody>
          <a:bodyPr wrap="square" lIns="91440" tIns="45720" rIns="91440" bIns="45720">
            <a:prstTxWarp prst="textDoubleWave1">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Hoạt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động</a:t>
            </a:r>
            <a:r>
              <a:rPr lang="en-US" sz="5400" b="1" cap="none" spc="0" dirty="0">
                <a:ln w="0"/>
                <a:effectLst>
                  <a:outerShdw blurRad="38100" dist="25400" dir="5400000" algn="ctr" rotWithShape="0">
                    <a:srgbClr val="6E747A">
                      <a:alpha val="43000"/>
                    </a:srgbClr>
                  </a:outerShdw>
                </a:effectLst>
              </a:rPr>
              <a:t> 3: </a:t>
            </a:r>
            <a:r>
              <a:rPr lang="en-US" sz="5400" b="1" cap="none" spc="0" dirty="0" err="1">
                <a:ln w="0"/>
                <a:effectLst>
                  <a:outerShdw blurRad="38100" dist="25400" dir="5400000" algn="ctr" rotWithShape="0">
                    <a:srgbClr val="6E747A">
                      <a:alpha val="43000"/>
                    </a:srgbClr>
                  </a:outerShdw>
                </a:effectLst>
              </a:rPr>
              <a:t>kết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thúc</a:t>
            </a:r>
            <a:endParaRPr lang="en-US" sz="5400" b="1" dirty="0">
              <a:ln w="0"/>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070EA701-38BE-4749-ADBA-A139F7679362}"/>
              </a:ext>
            </a:extLst>
          </p:cNvPr>
          <p:cNvSpPr txBox="1"/>
          <p:nvPr/>
        </p:nvSpPr>
        <p:spPr>
          <a:xfrm>
            <a:off x="1259632" y="3291355"/>
            <a:ext cx="6624736"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dương</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61111E-6 -2.96296E-6 L 3.61111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CE1120-AF08-4454-8F11-24CAD1401340}"/>
              </a:ext>
            </a:extLst>
          </p:cNvPr>
          <p:cNvSpPr/>
          <p:nvPr/>
        </p:nvSpPr>
        <p:spPr>
          <a:xfrm>
            <a:off x="-103928" y="836712"/>
            <a:ext cx="9351855" cy="1446550"/>
          </a:xfrm>
          <a:prstGeom prst="rect">
            <a:avLst/>
          </a:prstGeom>
          <a:noFill/>
        </p:spPr>
        <p:txBody>
          <a:bodyPr wrap="none" lIns="91440" tIns="45720" rIns="91440" bIns="45720">
            <a:spAutoFit/>
          </a:bodyPr>
          <a:lstStyle/>
          <a:p>
            <a:pPr algn="ctr"/>
            <a:r>
              <a:rPr lang="en-US" sz="4400" b="1" cap="none" spc="0" dirty="0" err="1">
                <a:ln w="0"/>
                <a:solidFill>
                  <a:srgbClr val="FF0000"/>
                </a:solidFill>
                <a:effectLst>
                  <a:outerShdw blurRad="38100" dist="25400" dir="5400000" algn="ctr" rotWithShape="0">
                    <a:srgbClr val="6E747A">
                      <a:alpha val="43000"/>
                    </a:srgbClr>
                  </a:outerShdw>
                </a:effectLst>
              </a:rPr>
              <a:t>Bài</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học</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đến</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đây</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là</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kết</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thúc</a:t>
            </a:r>
            <a:r>
              <a:rPr lang="en-US" sz="4400" b="1" dirty="0">
                <a:ln w="0"/>
                <a:solidFill>
                  <a:srgbClr val="FF0000"/>
                </a:solidFill>
                <a:effectLst>
                  <a:outerShdw blurRad="38100" dist="25400" dir="5400000" algn="ctr" rotWithShape="0">
                    <a:srgbClr val="6E747A">
                      <a:alpha val="43000"/>
                    </a:srgbClr>
                  </a:outerShdw>
                </a:effectLst>
              </a:rPr>
              <a:t> </a:t>
            </a:r>
          </a:p>
          <a:p>
            <a:pPr algn="ctr"/>
            <a:r>
              <a:rPr lang="en-US" sz="4400" b="1" dirty="0" err="1">
                <a:ln w="0"/>
                <a:solidFill>
                  <a:srgbClr val="FF0000"/>
                </a:solidFill>
                <a:effectLst>
                  <a:outerShdw blurRad="38100" dist="25400" dir="5400000" algn="ctr" rotWithShape="0">
                    <a:srgbClr val="6E747A">
                      <a:alpha val="43000"/>
                    </a:srgbClr>
                  </a:outerShdw>
                </a:effectLst>
              </a:rPr>
              <a:t>chúc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các</a:t>
            </a:r>
            <a:r>
              <a:rPr lang="en-US" sz="4400" b="1" dirty="0">
                <a:ln w="0"/>
                <a:solidFill>
                  <a:srgbClr val="FF0000"/>
                </a:solidFill>
                <a:effectLst>
                  <a:outerShdw blurRad="38100" dist="25400" dir="5400000" algn="ctr" rotWithShape="0">
                    <a:srgbClr val="6E747A">
                      <a:alpha val="43000"/>
                    </a:srgbClr>
                  </a:outerShdw>
                </a:effectLst>
              </a:rPr>
              <a:t> con </a:t>
            </a:r>
            <a:r>
              <a:rPr lang="en-US" sz="4400" b="1" dirty="0" err="1">
                <a:ln w="0"/>
                <a:solidFill>
                  <a:srgbClr val="FF0000"/>
                </a:solidFill>
                <a:effectLst>
                  <a:outerShdw blurRad="38100" dist="25400" dir="5400000" algn="ctr" rotWithShape="0">
                    <a:srgbClr val="6E747A">
                      <a:alpha val="43000"/>
                    </a:srgbClr>
                  </a:outerShdw>
                </a:effectLst>
              </a:rPr>
              <a:t>luôn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chăm</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ngoan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học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giỏi</a:t>
            </a:r>
            <a:endParaRPr lang="en-US" sz="4400" b="1" cap="none" spc="0" dirty="0">
              <a:ln w="0"/>
              <a:solidFill>
                <a:srgbClr val="FF0000"/>
              </a:solidFill>
              <a:effectLst>
                <a:outerShdw blurRad="38100" dist="25400" dir="5400000" algn="ctr" rotWithShape="0">
                  <a:srgbClr val="6E747A">
                    <a:alpha val="43000"/>
                  </a:srgbClr>
                </a:outerShdw>
              </a:effectLst>
            </a:endParaRPr>
          </a:p>
        </p:txBody>
      </p:sp>
      <p:pic>
        <p:nvPicPr>
          <p:cNvPr id="11" name="Picture 10">
            <a:extLst>
              <a:ext uri="{FF2B5EF4-FFF2-40B4-BE49-F238E27FC236}">
                <a16:creationId xmlns:a16="http://schemas.microsoft.com/office/drawing/2014/main" id="{60781DB0-B463-4A80-BA1E-12E0D83A68F2}"/>
              </a:ext>
            </a:extLst>
          </p:cNvPr>
          <p:cNvPicPr>
            <a:picLocks noChangeAspect="1"/>
          </p:cNvPicPr>
          <p:nvPr/>
        </p:nvPicPr>
        <p:blipFill>
          <a:blip r:embed="rId3"/>
          <a:stretch>
            <a:fillRect/>
          </a:stretch>
        </p:blipFill>
        <p:spPr>
          <a:xfrm>
            <a:off x="1979712" y="2255879"/>
            <a:ext cx="4902187" cy="2643349"/>
          </a:xfrm>
          <a:prstGeom prst="rect">
            <a:avLst/>
          </a:prstGeom>
        </p:spPr>
      </p:pic>
    </p:spTree>
    <p:extLst>
      <p:ext uri="{BB962C8B-B14F-4D97-AF65-F5344CB8AC3E}">
        <p14:creationId xmlns:p14="http://schemas.microsoft.com/office/powerpoint/2010/main" val="206448362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4">
            <a:extLst>
              <a:ext uri="{FF2B5EF4-FFF2-40B4-BE49-F238E27FC236}">
                <a16:creationId xmlns:a16="http://schemas.microsoft.com/office/drawing/2014/main" id="{451CD5F3-FB74-4D73-86B5-A5C1E9942354}"/>
              </a:ext>
            </a:extLst>
          </p:cNvPr>
          <p:cNvSpPr>
            <a:spLocks noChangeArrowheads="1"/>
          </p:cNvSpPr>
          <p:nvPr/>
        </p:nvSpPr>
        <p:spPr bwMode="auto">
          <a:xfrm>
            <a:off x="107504" y="620688"/>
            <a:ext cx="9144000" cy="5724644"/>
          </a:xfrm>
          <a:prstGeom prst="rect">
            <a:avLst/>
          </a:prstGeom>
          <a:noFill/>
          <a:ln w="9525">
            <a:noFill/>
            <a:miter lim="800000"/>
            <a:headEnd/>
            <a:tailEnd/>
          </a:ln>
        </p:spPr>
        <p:txBody>
          <a:bodyPr wrap="square">
            <a:spAutoFit/>
          </a:bodyPr>
          <a:lstStyle/>
          <a:p>
            <a:pPr algn="ctr">
              <a:spcBef>
                <a:spcPct val="50000"/>
              </a:spcBef>
            </a:pP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Chủ</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đề</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Nghề</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nghiệp</a:t>
            </a:r>
            <a:endPar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Lĩnh</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vực</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Phát</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triển</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nhận</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thức</a:t>
            </a:r>
            <a:endPar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Đề tài: Làm quen </a:t>
            </a:r>
            <a:r>
              <a:rPr lang="en-US" sz="3600" b="1" dirty="0"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nghề cô giáo</a:t>
            </a:r>
            <a:endPar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Lứa</a:t>
            </a:r>
            <a:r>
              <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tuổi</a:t>
            </a:r>
            <a:r>
              <a:rPr lang="vi-VN"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vi-VN" sz="3600" b="1" dirty="0"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ghép 2,3</a:t>
            </a:r>
            <a:r>
              <a:rPr lang="en-US" sz="3600" b="1" dirty="0"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Tuổi</a:t>
            </a:r>
          </a:p>
          <a:p>
            <a:pPr algn="ctr">
              <a:spcBef>
                <a:spcPct val="50000"/>
              </a:spcBef>
            </a:pPr>
            <a:r>
              <a:rPr lang="en-US" sz="3600" b="1" dirty="0"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GV: Nguyễn Thị Tuân</a:t>
            </a:r>
          </a:p>
          <a:p>
            <a:pPr algn="ctr">
              <a:spcBef>
                <a:spcPct val="50000"/>
              </a:spcBef>
            </a:pPr>
            <a:r>
              <a:rPr lang="en-US" sz="3600" b="1"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Đinh Thị Ánh Vân</a:t>
            </a:r>
            <a:endParaRPr lang="en-US" sz="3600" b="1" dirty="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endPar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37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8980246-81D0-4290-B8E8-181865A42D40}"/>
              </a:ext>
            </a:extLst>
          </p:cNvPr>
          <p:cNvSpPr txBox="1">
            <a:spLocks noChangeArrowheads="1"/>
          </p:cNvSpPr>
          <p:nvPr/>
        </p:nvSpPr>
        <p:spPr bwMode="auto">
          <a:xfrm>
            <a:off x="467544" y="2675024"/>
            <a:ext cx="8305800" cy="769938"/>
          </a:xfrm>
          <a:prstGeom prst="rect">
            <a:avLst/>
          </a:prstGeom>
          <a:noFill/>
          <a:ln w="9525">
            <a:noFill/>
            <a:miter lim="800000"/>
            <a:headEnd/>
            <a:tailEnd/>
          </a:ln>
        </p:spPr>
        <p:txBody>
          <a:bodyPr>
            <a:prstTxWarp prst="textDoubleWave1">
              <a:avLst/>
            </a:prstTxWarp>
            <a:spAutoFit/>
          </a:bodyPr>
          <a:lstStyle/>
          <a:p>
            <a:pPr algn="ctr">
              <a:spcBef>
                <a:spcPct val="50000"/>
              </a:spcBef>
            </a:pPr>
            <a:r>
              <a:rPr lang="en-US" sz="4400" b="1" dirty="0" err="1">
                <a:solidFill>
                  <a:schemeClr val="tx1">
                    <a:lumMod val="95000"/>
                    <a:lumOff val="5000"/>
                  </a:schemeClr>
                </a:solidFill>
                <a:latin typeface="Arial" panose="020B0604020202020204" pitchFamily="34" charset="0"/>
                <a:cs typeface="Arial" panose="020B0604020202020204" pitchFamily="34" charset="0"/>
              </a:rPr>
              <a:t>Hoạt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4400" b="1" dirty="0">
                <a:solidFill>
                  <a:schemeClr val="tx1">
                    <a:lumMod val="95000"/>
                    <a:lumOff val="5000"/>
                  </a:schemeClr>
                </a:solidFill>
                <a:latin typeface="Arial" panose="020B0604020202020204" pitchFamily="34" charset="0"/>
                <a:cs typeface="Arial" panose="020B0604020202020204" pitchFamily="34" charset="0"/>
              </a:rPr>
              <a:t> 1: </a:t>
            </a:r>
            <a:r>
              <a:rPr lang="en-US" sz="4400" b="1" dirty="0" err="1">
                <a:solidFill>
                  <a:schemeClr val="tx1">
                    <a:lumMod val="95000"/>
                    <a:lumOff val="5000"/>
                  </a:schemeClr>
                </a:solidFill>
                <a:latin typeface="Arial" panose="020B0604020202020204" pitchFamily="34" charset="0"/>
                <a:cs typeface="Arial" panose="020B0604020202020204" pitchFamily="34" charset="0"/>
              </a:rPr>
              <a:t>Ổn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định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tổ</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chức</a:t>
            </a:r>
            <a:endParaRPr lang="en-US" sz="4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49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00EF24-0097-4965-9683-A93303D65929}"/>
              </a:ext>
            </a:extLst>
          </p:cNvPr>
          <p:cNvSpPr txBox="1"/>
          <p:nvPr/>
        </p:nvSpPr>
        <p:spPr>
          <a:xfrm>
            <a:off x="575556" y="404664"/>
            <a:ext cx="7992888" cy="707886"/>
          </a:xfrm>
          <a:prstGeom prst="rect">
            <a:avLst/>
          </a:prstGeom>
          <a:noFill/>
        </p:spPr>
        <p:txBody>
          <a:bodyPr wrap="square" rtlCol="0">
            <a:spAutoFit/>
          </a:bodyPr>
          <a:lstStyle/>
          <a:p>
            <a:pPr algn="ct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Vận</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động</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theo</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hát</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endParaRPr lang="vi-VN"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6" name="825462966469235450">
            <a:hlinkClick r:id="" action="ppaction://media"/>
            <a:extLst>
              <a:ext uri="{FF2B5EF4-FFF2-40B4-BE49-F238E27FC236}">
                <a16:creationId xmlns:a16="http://schemas.microsoft.com/office/drawing/2014/main" id="{4922A8AD-4CA1-4096-B698-ECA2D6A13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42" y="1556792"/>
            <a:ext cx="8244915" cy="4997152"/>
          </a:xfrm>
          <a:prstGeom prst="rect">
            <a:avLst/>
          </a:prstGeom>
        </p:spPr>
      </p:pic>
    </p:spTree>
    <p:extLst>
      <p:ext uri="{BB962C8B-B14F-4D97-AF65-F5344CB8AC3E}">
        <p14:creationId xmlns:p14="http://schemas.microsoft.com/office/powerpoint/2010/main" val="2837882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CA0794-28D3-45C9-A6F2-9D7E8B26EEDB}"/>
              </a:ext>
            </a:extLst>
          </p:cNvPr>
          <p:cNvSpPr/>
          <p:nvPr/>
        </p:nvSpPr>
        <p:spPr>
          <a:xfrm>
            <a:off x="683568" y="2492896"/>
            <a:ext cx="7515198" cy="2185214"/>
          </a:xfrm>
          <a:prstGeom prst="rect">
            <a:avLst/>
          </a:prstGeom>
          <a:noFill/>
        </p:spPr>
        <p:txBody>
          <a:bodyPr wrap="none" lIns="91440" tIns="45720" rIns="91440" bIns="45720">
            <a:spAutoFit/>
          </a:bodyPr>
          <a:lstStyle/>
          <a:p>
            <a:pPr algn="ctr"/>
            <a:r>
              <a:rPr lang="vi-VN" sz="5000" b="1" i="1" cap="none" spc="0" dirty="0">
                <a:ln w="0"/>
                <a:solidFill>
                  <a:srgbClr val="CC0066"/>
                </a:solidFill>
                <a:effectLst>
                  <a:outerShdw blurRad="38100" dist="25400" dir="5400000" algn="ctr" rotWithShape="0">
                    <a:srgbClr val="6E747A">
                      <a:alpha val="43000"/>
                    </a:srgbClr>
                  </a:outerShdw>
                </a:effectLst>
              </a:rPr>
              <a:t>Hoạt động 2: </a:t>
            </a:r>
          </a:p>
          <a:p>
            <a:pPr algn="ctr"/>
            <a:r>
              <a:rPr lang="vi-VN" sz="5000" b="1" i="1" cap="none" spc="0" dirty="0">
                <a:ln w="0"/>
                <a:solidFill>
                  <a:srgbClr val="CC0066"/>
                </a:solidFill>
                <a:effectLst>
                  <a:outerShdw blurRad="38100" dist="25400" dir="5400000" algn="ctr" rotWithShape="0">
                    <a:srgbClr val="6E747A">
                      <a:alpha val="43000"/>
                    </a:srgbClr>
                  </a:outerShdw>
                </a:effectLst>
              </a:rPr>
              <a:t>Cung cấp kiến thức mới</a:t>
            </a:r>
          </a:p>
          <a:p>
            <a:pPr algn="ctr"/>
            <a:endParaRPr lang="en-US" sz="3600" b="1" i="1" cap="none" spc="0" dirty="0">
              <a:ln w="0"/>
              <a:solidFill>
                <a:srgbClr val="CC0066"/>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4944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7F8C9-1895-40D9-9E22-653508D0D068}"/>
              </a:ext>
            </a:extLst>
          </p:cNvPr>
          <p:cNvSpPr txBox="1"/>
          <p:nvPr/>
        </p:nvSpPr>
        <p:spPr>
          <a:xfrm>
            <a:off x="2051720" y="1844824"/>
            <a:ext cx="5688632" cy="2862322"/>
          </a:xfrm>
          <a:prstGeom prst="rect">
            <a:avLst/>
          </a:prstGeom>
          <a:noFill/>
        </p:spPr>
        <p:txBody>
          <a:bodyPr wrap="square">
            <a:spAutoFit/>
          </a:bodyPr>
          <a:lstStyle/>
          <a:p>
            <a:pPr algn="just"/>
            <a:r>
              <a:rPr lang="vi-VN" sz="3600" dirty="0"/>
              <a:t>Cô đọc câu đố:</a:t>
            </a:r>
          </a:p>
          <a:p>
            <a:pPr algn="just"/>
            <a:r>
              <a:rPr lang="vi-VN" sz="3600" dirty="0"/>
              <a:t> “ Ai dạy bé hát</a:t>
            </a:r>
          </a:p>
          <a:p>
            <a:pPr algn="just"/>
            <a:r>
              <a:rPr lang="vi-VN" sz="3600" dirty="0"/>
              <a:t>Chải tóc hàng ngày</a:t>
            </a:r>
          </a:p>
          <a:p>
            <a:pPr algn="just"/>
            <a:r>
              <a:rPr lang="vi-VN" sz="3600" dirty="0"/>
              <a:t>Hay kể chuyện hay</a:t>
            </a:r>
          </a:p>
          <a:p>
            <a:pPr algn="just"/>
            <a:r>
              <a:rPr lang="vi-VN" sz="3600" dirty="0"/>
              <a:t>Khuyên bé đừng khóc ”</a:t>
            </a:r>
          </a:p>
        </p:txBody>
      </p:sp>
      <p:pic>
        <p:nvPicPr>
          <p:cNvPr id="8" name="Picture 7">
            <a:extLst>
              <a:ext uri="{FF2B5EF4-FFF2-40B4-BE49-F238E27FC236}">
                <a16:creationId xmlns:a16="http://schemas.microsoft.com/office/drawing/2014/main" id="{C0A4DC9C-F293-459E-A699-6229A647E612}"/>
              </a:ext>
            </a:extLst>
          </p:cNvPr>
          <p:cNvPicPr>
            <a:picLocks noChangeAspect="1"/>
          </p:cNvPicPr>
          <p:nvPr/>
        </p:nvPicPr>
        <p:blipFill>
          <a:blip r:embed="rId3"/>
          <a:stretch>
            <a:fillRect/>
          </a:stretch>
        </p:blipFill>
        <p:spPr>
          <a:xfrm>
            <a:off x="539552" y="548680"/>
            <a:ext cx="8364437" cy="2085013"/>
          </a:xfrm>
          <a:prstGeom prst="rect">
            <a:avLst/>
          </a:prstGeom>
        </p:spPr>
      </p:pic>
    </p:spTree>
    <p:extLst>
      <p:ext uri="{BB962C8B-B14F-4D97-AF65-F5344CB8AC3E}">
        <p14:creationId xmlns:p14="http://schemas.microsoft.com/office/powerpoint/2010/main" val="1648372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C4AF2-DDE8-4BD0-86AD-801A07E75C22}"/>
              </a:ext>
            </a:extLst>
          </p:cNvPr>
          <p:cNvSpPr/>
          <p:nvPr/>
        </p:nvSpPr>
        <p:spPr>
          <a:xfrm>
            <a:off x="209266" y="566568"/>
            <a:ext cx="8725467" cy="923330"/>
          </a:xfrm>
          <a:prstGeom prst="rect">
            <a:avLst/>
          </a:prstGeom>
          <a:noFill/>
        </p:spPr>
        <p:txBody>
          <a:bodyPr wrap="none" lIns="91440" tIns="45720" rIns="91440" bIns="45720">
            <a:spAutoFit/>
          </a:bodyPr>
          <a:lstStyle/>
          <a:p>
            <a:pPr algn="ct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án</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mầm</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non</a:t>
            </a:r>
          </a:p>
        </p:txBody>
      </p:sp>
      <p:pic>
        <p:nvPicPr>
          <p:cNvPr id="5" name="Picture 4">
            <a:extLst>
              <a:ext uri="{FF2B5EF4-FFF2-40B4-BE49-F238E27FC236}">
                <a16:creationId xmlns:a16="http://schemas.microsoft.com/office/drawing/2014/main" id="{686FBE3C-219B-437A-A0DA-67C23A6EC544}"/>
              </a:ext>
            </a:extLst>
          </p:cNvPr>
          <p:cNvPicPr>
            <a:picLocks noChangeAspect="1"/>
          </p:cNvPicPr>
          <p:nvPr/>
        </p:nvPicPr>
        <p:blipFill>
          <a:blip r:embed="rId2"/>
          <a:stretch>
            <a:fillRect/>
          </a:stretch>
        </p:blipFill>
        <p:spPr>
          <a:xfrm>
            <a:off x="199256" y="2132857"/>
            <a:ext cx="4138817" cy="3235246"/>
          </a:xfrm>
          <a:prstGeom prst="rect">
            <a:avLst/>
          </a:prstGeom>
        </p:spPr>
      </p:pic>
      <p:pic>
        <p:nvPicPr>
          <p:cNvPr id="7" name="Picture 6">
            <a:extLst>
              <a:ext uri="{FF2B5EF4-FFF2-40B4-BE49-F238E27FC236}">
                <a16:creationId xmlns:a16="http://schemas.microsoft.com/office/drawing/2014/main" id="{D0E6127C-E36E-4C87-9DB2-AEEBCD3739CB}"/>
              </a:ext>
            </a:extLst>
          </p:cNvPr>
          <p:cNvPicPr>
            <a:picLocks noChangeAspect="1"/>
          </p:cNvPicPr>
          <p:nvPr/>
        </p:nvPicPr>
        <p:blipFill>
          <a:blip r:embed="rId3"/>
          <a:stretch>
            <a:fillRect/>
          </a:stretch>
        </p:blipFill>
        <p:spPr>
          <a:xfrm>
            <a:off x="4572000" y="2132856"/>
            <a:ext cx="4372744" cy="3248025"/>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31DBDD-F24E-445D-B188-C1BB46AC0E80}"/>
              </a:ext>
            </a:extLst>
          </p:cNvPr>
          <p:cNvSpPr txBox="1"/>
          <p:nvPr/>
        </p:nvSpPr>
        <p:spPr>
          <a:xfrm>
            <a:off x="323528" y="548680"/>
            <a:ext cx="8964488" cy="492443"/>
          </a:xfrm>
          <a:prstGeom prst="rect">
            <a:avLst/>
          </a:prstGeom>
          <a:noFill/>
        </p:spPr>
        <p:txBody>
          <a:bodyPr wrap="square">
            <a:spAutoFit/>
          </a:bodyPr>
          <a:lstStyle/>
          <a:p>
            <a:r>
              <a:rPr lang="vi-VN" sz="2600" dirty="0">
                <a:solidFill>
                  <a:srgbClr val="000000"/>
                </a:solidFill>
                <a:latin typeface="Arial" panose="020B0604020202020204" pitchFamily="34" charset="0"/>
                <a:cs typeface="Arial" panose="020B0604020202020204" pitchFamily="34" charset="0"/>
              </a:rPr>
              <a:t>C</a:t>
            </a:r>
            <a:r>
              <a:rPr lang="vi-VN" sz="2600" b="0" i="0" dirty="0">
                <a:solidFill>
                  <a:srgbClr val="000000"/>
                </a:solidFill>
                <a:effectLst/>
                <a:latin typeface="Arial" panose="020B0604020202020204" pitchFamily="34" charset="0"/>
                <a:cs typeface="Arial" panose="020B0604020202020204" pitchFamily="34" charset="0"/>
              </a:rPr>
              <a:t>ô giáo làm nghề dạy học hay còn gọi là nghề giáo viên</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AA289FF-2D1A-42CA-8C1F-983E8EFF0964}"/>
              </a:ext>
            </a:extLst>
          </p:cNvPr>
          <p:cNvPicPr>
            <a:picLocks noChangeAspect="1"/>
          </p:cNvPicPr>
          <p:nvPr/>
        </p:nvPicPr>
        <p:blipFill>
          <a:blip r:embed="rId2"/>
          <a:stretch>
            <a:fillRect/>
          </a:stretch>
        </p:blipFill>
        <p:spPr>
          <a:xfrm>
            <a:off x="503548" y="1772816"/>
            <a:ext cx="8136904" cy="4320480"/>
          </a:xfrm>
          <a:prstGeom prst="rect">
            <a:avLst/>
          </a:prstGeom>
        </p:spPr>
      </p:pic>
    </p:spTree>
    <p:extLst>
      <p:ext uri="{BB962C8B-B14F-4D97-AF65-F5344CB8AC3E}">
        <p14:creationId xmlns:p14="http://schemas.microsoft.com/office/powerpoint/2010/main" val="215889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730082-FB62-4BC8-BBF0-04E40C752512}"/>
              </a:ext>
            </a:extLst>
          </p:cNvPr>
          <p:cNvSpPr txBox="1"/>
          <p:nvPr/>
        </p:nvSpPr>
        <p:spPr>
          <a:xfrm>
            <a:off x="251520" y="404664"/>
            <a:ext cx="8712968" cy="523220"/>
          </a:xfrm>
          <a:prstGeom prst="rect">
            <a:avLst/>
          </a:prstGeom>
          <a:noFill/>
        </p:spPr>
        <p:txBody>
          <a:bodyPr wrap="square">
            <a:spAutoFit/>
          </a:bodyPr>
          <a:lstStyle/>
          <a:p>
            <a:r>
              <a:rPr lang="vi-VN" sz="2800" b="0" i="0" dirty="0">
                <a:solidFill>
                  <a:srgbClr val="000000"/>
                </a:solidFill>
                <a:effectLst/>
                <a:latin typeface="Arial" panose="020B0604020202020204" pitchFamily="34" charset="0"/>
                <a:cs typeface="Arial" panose="020B0604020202020204" pitchFamily="34" charset="0"/>
              </a:rPr>
              <a:t> </a:t>
            </a:r>
            <a:r>
              <a:rPr lang="vi-VN" sz="2600" b="0" i="0" dirty="0">
                <a:solidFill>
                  <a:srgbClr val="000000"/>
                </a:solidFill>
                <a:effectLst/>
                <a:latin typeface="Arial" panose="020B0604020202020204" pitchFamily="34" charset="0"/>
                <a:cs typeface="Arial" panose="020B0604020202020204" pitchFamily="34" charset="0"/>
              </a:rPr>
              <a:t>C</a:t>
            </a:r>
            <a:r>
              <a:rPr lang="vi-VN" sz="2600" dirty="0">
                <a:solidFill>
                  <a:srgbClr val="000000"/>
                </a:solidFill>
                <a:latin typeface="Arial" panose="020B0604020202020204" pitchFamily="34" charset="0"/>
                <a:cs typeface="Arial" panose="020B0604020202020204" pitchFamily="34" charset="0"/>
              </a:rPr>
              <a:t>ô giáo mầm non đến lớp  c</a:t>
            </a:r>
            <a:r>
              <a:rPr lang="vi-VN" sz="2600" b="0" i="0" dirty="0">
                <a:solidFill>
                  <a:srgbClr val="000000"/>
                </a:solidFill>
                <a:effectLst/>
                <a:latin typeface="Arial" panose="020B0604020202020204" pitchFamily="34" charset="0"/>
                <a:cs typeface="Arial" panose="020B0604020202020204" pitchFamily="34" charset="0"/>
              </a:rPr>
              <a:t>hăm sóc và dạy dỗ học sinh </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EE4EA35-46D3-4B77-82F9-86F1B50A3BB9}"/>
              </a:ext>
            </a:extLst>
          </p:cNvPr>
          <p:cNvPicPr>
            <a:picLocks noChangeAspect="1"/>
          </p:cNvPicPr>
          <p:nvPr/>
        </p:nvPicPr>
        <p:blipFill>
          <a:blip r:embed="rId3"/>
          <a:stretch>
            <a:fillRect/>
          </a:stretch>
        </p:blipFill>
        <p:spPr>
          <a:xfrm>
            <a:off x="467544" y="1052736"/>
            <a:ext cx="3672408" cy="2592288"/>
          </a:xfrm>
          <a:prstGeom prst="rect">
            <a:avLst/>
          </a:prstGeom>
        </p:spPr>
      </p:pic>
      <p:pic>
        <p:nvPicPr>
          <p:cNvPr id="9" name="Picture 8">
            <a:extLst>
              <a:ext uri="{FF2B5EF4-FFF2-40B4-BE49-F238E27FC236}">
                <a16:creationId xmlns:a16="http://schemas.microsoft.com/office/drawing/2014/main" id="{12328A92-EA29-4C29-A1F5-3FCC74AF990D}"/>
              </a:ext>
            </a:extLst>
          </p:cNvPr>
          <p:cNvPicPr>
            <a:picLocks noChangeAspect="1"/>
          </p:cNvPicPr>
          <p:nvPr/>
        </p:nvPicPr>
        <p:blipFill>
          <a:blip r:embed="rId4"/>
          <a:stretch>
            <a:fillRect/>
          </a:stretch>
        </p:blipFill>
        <p:spPr>
          <a:xfrm>
            <a:off x="4499992" y="1052736"/>
            <a:ext cx="4379640" cy="2680320"/>
          </a:xfrm>
          <a:prstGeom prst="rect">
            <a:avLst/>
          </a:prstGeom>
        </p:spPr>
      </p:pic>
      <p:pic>
        <p:nvPicPr>
          <p:cNvPr id="10" name="Picture 9">
            <a:extLst>
              <a:ext uri="{FF2B5EF4-FFF2-40B4-BE49-F238E27FC236}">
                <a16:creationId xmlns:a16="http://schemas.microsoft.com/office/drawing/2014/main" id="{1AF5875E-12D7-43FC-8131-CF83A65C5F7D}"/>
              </a:ext>
            </a:extLst>
          </p:cNvPr>
          <p:cNvPicPr>
            <a:picLocks noChangeAspect="1"/>
          </p:cNvPicPr>
          <p:nvPr/>
        </p:nvPicPr>
        <p:blipFill>
          <a:blip r:embed="rId5"/>
          <a:stretch>
            <a:fillRect/>
          </a:stretch>
        </p:blipFill>
        <p:spPr>
          <a:xfrm>
            <a:off x="467544" y="3935118"/>
            <a:ext cx="3672408" cy="2806249"/>
          </a:xfrm>
          <a:prstGeom prst="rect">
            <a:avLst/>
          </a:prstGeom>
        </p:spPr>
      </p:pic>
      <p:pic>
        <p:nvPicPr>
          <p:cNvPr id="11" name="Picture 10">
            <a:extLst>
              <a:ext uri="{FF2B5EF4-FFF2-40B4-BE49-F238E27FC236}">
                <a16:creationId xmlns:a16="http://schemas.microsoft.com/office/drawing/2014/main" id="{6BA1D89D-7487-42CC-916F-9A7E679B21EF}"/>
              </a:ext>
            </a:extLst>
          </p:cNvPr>
          <p:cNvPicPr>
            <a:picLocks noChangeAspect="1"/>
          </p:cNvPicPr>
          <p:nvPr/>
        </p:nvPicPr>
        <p:blipFill>
          <a:blip r:embed="rId6"/>
          <a:stretch>
            <a:fillRect/>
          </a:stretch>
        </p:blipFill>
        <p:spPr>
          <a:xfrm>
            <a:off x="4551988" y="3935117"/>
            <a:ext cx="4379640" cy="2799759"/>
          </a:xfrm>
          <a:prstGeom prst="rect">
            <a:avLst/>
          </a:prstGeom>
        </p:spPr>
      </p:pic>
    </p:spTree>
    <p:extLst>
      <p:ext uri="{BB962C8B-B14F-4D97-AF65-F5344CB8AC3E}">
        <p14:creationId xmlns:p14="http://schemas.microsoft.com/office/powerpoint/2010/main" val="20774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TotalTime>
  <Words>225</Words>
  <Application>Microsoft Office PowerPoint</Application>
  <PresentationFormat>On-screen Show (4:3)</PresentationFormat>
  <Paragraphs>49</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ADMIN</cp:lastModifiedBy>
  <cp:revision>45</cp:revision>
  <dcterms:created xsi:type="dcterms:W3CDTF">2021-06-18T03:00:27Z</dcterms:created>
  <dcterms:modified xsi:type="dcterms:W3CDTF">2025-09-22T04:21:03Z</dcterms:modified>
</cp:coreProperties>
</file>