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93" r:id="rId4"/>
    <p:sldId id="287" r:id="rId5"/>
    <p:sldId id="289" r:id="rId6"/>
    <p:sldId id="288" r:id="rId7"/>
    <p:sldId id="291" r:id="rId8"/>
    <p:sldId id="259" r:id="rId9"/>
    <p:sldId id="260" r:id="rId10"/>
    <p:sldId id="278" r:id="rId11"/>
    <p:sldId id="340" r:id="rId12"/>
    <p:sldId id="269" r:id="rId13"/>
    <p:sldId id="280" r:id="rId14"/>
    <p:sldId id="325" r:id="rId15"/>
    <p:sldId id="276" r:id="rId16"/>
    <p:sldId id="283" r:id="rId17"/>
    <p:sldId id="285" r:id="rId1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69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176" y="4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85C2F-56EB-F940-8251-AB6964091FF9}" type="datetimeFigureOut">
              <a:rPr lang="en-VN" smtClean="0"/>
              <a:t>24/11/2025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ECBFC-1CE7-874A-BE27-8B4E748FFB1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70955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1297B40B-524C-78A6-8530-6E586BBEF2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74C49F02-C7C6-70D5-ED91-88696C7C6C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CCB2033A-6A62-CDAC-24AB-B118AC156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5700918-4AF2-734E-8CE3-09FCE19EF5DE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4390870A-7127-9C68-C9A0-1997770117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F40A80E4-F501-F5A6-E751-B8502D4B2C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CE237255-A436-E1D3-820B-2017DB01B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4740C61-AAB2-684B-BCF9-92A873F1711E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C918FE39-BA6E-3F99-EFE9-57606DF2B6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11AAA0FE-A652-D187-FD41-5C516A14CE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63C15F93-60DC-1397-15CF-DF7842493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8C41F6-EAF8-2D40-9726-26C7D8600C61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D522ED8E-BAC1-80D6-E782-48C70C5CC5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7AE04832-AEE5-4BF0-C244-594A65ADB8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EE9341AA-EB75-D436-492F-E6DAF4F4C8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C3898F5-3D01-E24F-895F-5EFAF6A8DC94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114A36C1-D424-5D73-3914-448BFC8DA2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B2FB98E7-3B73-A5D7-5C85-1D3582C04D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5ACB9B57-3DA8-B79D-B05F-32639DA802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6975517-A8AD-654A-970F-6FF2183D8F3B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ECBFC-1CE7-874A-BE27-8B4E748FFB12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9883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EF7E2-88D4-D4E3-F815-CA03452398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816F0C-50C9-9B73-5B44-CB0E0F16E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4BE4EB-A08E-2F11-1BE7-11E811BFC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7579-4D34-CF46-AC4B-B45C8CC548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17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êu đề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27" name="Nơi giữ chỗ cho Nội dung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2" name="Nơi giữ chỗ cho Ngày tháng 24">
            <a:extLst>
              <a:ext uri="{FF2B5EF4-FFF2-40B4-BE49-F238E27FC236}">
                <a16:creationId xmlns:a16="http://schemas.microsoft.com/office/drawing/2014/main" id="{7792771C-B10E-6E73-838C-5152D408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18">
            <a:extLst>
              <a:ext uri="{FF2B5EF4-FFF2-40B4-BE49-F238E27FC236}">
                <a16:creationId xmlns:a16="http://schemas.microsoft.com/office/drawing/2014/main" id="{37F624BE-AD03-36A3-CF4A-BAC37C92E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15">
            <a:extLst>
              <a:ext uri="{FF2B5EF4-FFF2-40B4-BE49-F238E27FC236}">
                <a16:creationId xmlns:a16="http://schemas.microsoft.com/office/drawing/2014/main" id="{26061095-38F4-5B5D-061D-86269256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1" y="4855369"/>
            <a:ext cx="758825" cy="185738"/>
          </a:xfrm>
        </p:spPr>
        <p:txBody>
          <a:bodyPr/>
          <a:lstStyle>
            <a:lvl1pPr>
              <a:defRPr/>
            </a:lvl1pPr>
          </a:lstStyle>
          <a:p>
            <a:fld id="{D324D0CC-727A-DD4A-AB28-B680B32732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44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3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3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319747" y="600559"/>
            <a:ext cx="2315527" cy="20399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5447" y="1237488"/>
            <a:ext cx="798575" cy="6309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3374135"/>
            <a:ext cx="2100072" cy="1769363"/>
          </a:xfrm>
          <a:prstGeom prst="rect">
            <a:avLst/>
          </a:prstGeom>
        </p:spPr>
      </p:pic>
      <p:sp>
        <p:nvSpPr>
          <p:cNvPr id="6" name="textbox 6"/>
          <p:cNvSpPr/>
          <p:nvPr/>
        </p:nvSpPr>
        <p:spPr>
          <a:xfrm>
            <a:off x="2602170" y="2495437"/>
            <a:ext cx="3939660" cy="454432"/>
          </a:xfrm>
          <a:prstGeom prst="rect">
            <a:avLst/>
          </a:prstGeom>
          <a:solidFill>
            <a:srgbClr val="E0EE5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  <a:tabLst/>
            </a:pPr>
            <a:endParaRPr lang="x-none" altLang="x-none" sz="900" b="1" dirty="0"/>
          </a:p>
          <a:p>
            <a:pPr algn="l" rtl="0" eaLnBrk="0">
              <a:lnSpc>
                <a:spcPct val="8145"/>
              </a:lnSpc>
              <a:tabLst/>
            </a:pPr>
            <a:endParaRPr lang="x-none" altLang="x-none" sz="100" b="1" dirty="0"/>
          </a:p>
          <a:p>
            <a:pPr marL="66133" algn="l" rtl="0" eaLnBrk="0">
              <a:lnSpc>
                <a:spcPct val="80000"/>
              </a:lnSpc>
              <a:tabLst/>
            </a:pPr>
            <a:r>
              <a:rPr lang="en-US" altLang="x-none" sz="2000" b="1" dirty="0">
                <a:solidFill>
                  <a:srgbClr val="00C098">
                    <a:alpha val="100000"/>
                  </a:srgbClr>
                </a:solidFill>
                <a:latin typeface="Arial"/>
                <a:cs typeface="Arial"/>
              </a:rPr>
              <a:t>GIÁO ÁN LÀM QUEN VỚI TOÁN</a:t>
            </a:r>
            <a:endParaRPr lang="x-none" altLang="x-none" sz="2000" b="1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855976" y="0"/>
            <a:ext cx="3243071" cy="4815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82752" y="201167"/>
            <a:ext cx="984503" cy="941832"/>
          </a:xfrm>
          <a:prstGeom prst="rect">
            <a:avLst/>
          </a:prstGeom>
        </p:spPr>
      </p:pic>
      <p:sp>
        <p:nvSpPr>
          <p:cNvPr id="9" name="textbox 9"/>
          <p:cNvSpPr/>
          <p:nvPr/>
        </p:nvSpPr>
        <p:spPr>
          <a:xfrm>
            <a:off x="2595248" y="2845941"/>
            <a:ext cx="3918569" cy="253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lang="x-none" altLang="x-none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tài: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(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4 - 5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vi-VN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viên: Lâm Thu Vân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778495" y="4422647"/>
            <a:ext cx="1170432" cy="518159"/>
          </a:xfrm>
          <a:prstGeom prst="rect">
            <a:avLst/>
          </a:prstGeom>
        </p:spPr>
      </p:pic>
      <p:sp>
        <p:nvSpPr>
          <p:cNvPr id="12" name="textbox 4"/>
          <p:cNvSpPr/>
          <p:nvPr/>
        </p:nvSpPr>
        <p:spPr>
          <a:xfrm>
            <a:off x="1061367" y="126261"/>
            <a:ext cx="7302344" cy="53644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40893" algn="ctr" rtl="0" eaLnBrk="0">
              <a:tabLst/>
            </a:pPr>
            <a:r>
              <a:rPr lang="en-US" altLang="x-none" sz="2000" b="1" spc="180" dirty="0">
                <a:solidFill>
                  <a:srgbClr val="FF0000"/>
                </a:solidFill>
                <a:latin typeface="Arial"/>
                <a:cs typeface="Arial"/>
              </a:rPr>
              <a:t>TRƯỜNG MN SỐ 1 XUÂN HOÀ</a:t>
            </a:r>
            <a:endParaRPr lang="x-none" altLang="x-none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60160">
            <a:off x="7162723" y="1360768"/>
            <a:ext cx="2100072" cy="12374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297245" y="2400169"/>
            <a:ext cx="924503" cy="203735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129598" y="2377264"/>
            <a:ext cx="924503" cy="203735"/>
          </a:xfrm>
          <a:prstGeom prst="rect">
            <a:avLst/>
          </a:prstGeom>
        </p:spPr>
      </p:pic>
      <p:sp>
        <p:nvSpPr>
          <p:cNvPr id="56" name="textbox 56"/>
          <p:cNvSpPr/>
          <p:nvPr/>
        </p:nvSpPr>
        <p:spPr>
          <a:xfrm>
            <a:off x="3591850" y="182942"/>
            <a:ext cx="2008362" cy="464330"/>
          </a:xfrm>
          <a:prstGeom prst="rect">
            <a:avLst/>
          </a:prstGeom>
          <a:solidFill>
            <a:srgbClr val="DFED53">
              <a:alpha val="99607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lang="x-none" altLang="x-none" sz="600" dirty="0"/>
          </a:p>
          <a:p>
            <a:pPr marL="47885" algn="l" rtl="0" eaLnBrk="0">
              <a:lnSpc>
                <a:spcPct val="80000"/>
              </a:lnSpc>
              <a:spcBef>
                <a:spcPts val="3"/>
              </a:spcBef>
              <a:tabLst/>
            </a:pP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Đếm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đến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3</a:t>
            </a:r>
            <a:endParaRPr lang="x-none" altLang="x-none" sz="3000" dirty="0"/>
          </a:p>
        </p:txBody>
      </p:sp>
      <p:pic>
        <p:nvPicPr>
          <p:cNvPr id="64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768672" y="2368015"/>
            <a:ext cx="924503" cy="2037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0" y="1419927"/>
            <a:ext cx="1120389" cy="11214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8" y="1377289"/>
            <a:ext cx="1120389" cy="11214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97" y="1421922"/>
            <a:ext cx="1120389" cy="1121415"/>
          </a:xfrm>
          <a:prstGeom prst="rect">
            <a:avLst/>
          </a:prstGeom>
        </p:spPr>
      </p:pic>
      <p:pic>
        <p:nvPicPr>
          <p:cNvPr id="38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1109901" y="2710194"/>
            <a:ext cx="999315" cy="162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3" y="4489807"/>
            <a:ext cx="1520397" cy="7367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15" y="4489807"/>
            <a:ext cx="975785" cy="575000"/>
          </a:xfrm>
          <a:prstGeom prst="rect">
            <a:avLst/>
          </a:prstGeom>
        </p:spPr>
      </p:pic>
      <p:pic>
        <p:nvPicPr>
          <p:cNvPr id="78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2852966" y="2867026"/>
            <a:ext cx="999315" cy="162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4596031" y="2867027"/>
            <a:ext cx="999315" cy="162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00"/>
          <p:cNvSpPr/>
          <p:nvPr/>
        </p:nvSpPr>
        <p:spPr>
          <a:xfrm>
            <a:off x="6879793" y="1002299"/>
            <a:ext cx="813456" cy="153904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tabLst/>
            </a:pPr>
            <a:endParaRPr lang="x-none" altLang="x-none" sz="120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</p:txBody>
      </p:sp>
      <p:sp>
        <p:nvSpPr>
          <p:cNvPr id="39" name="textbox 100"/>
          <p:cNvSpPr/>
          <p:nvPr/>
        </p:nvSpPr>
        <p:spPr>
          <a:xfrm>
            <a:off x="6879793" y="1974080"/>
            <a:ext cx="813456" cy="22348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tabLst/>
            </a:pPr>
            <a:r>
              <a:rPr lang="en-US" altLang="x-none" sz="12000" b="1" dirty="0">
                <a:solidFill>
                  <a:schemeClr val="accent1"/>
                </a:solidFill>
                <a:latin typeface=".VnAvant" panose="020B7200000000000000" pitchFamily="34" charset="0"/>
              </a:rPr>
              <a:t>3</a:t>
            </a:r>
            <a:endParaRPr lang="x-none" altLang="x-none" sz="120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3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648B4-01CC-E862-29D7-80D239131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">
            <a:extLst>
              <a:ext uri="{FF2B5EF4-FFF2-40B4-BE49-F238E27FC236}">
                <a16:creationId xmlns:a16="http://schemas.microsoft.com/office/drawing/2014/main" id="{B95677E8-8964-E94B-7C1B-E03D4C1E3E8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marL="47885" eaLnBrk="0">
              <a:lnSpc>
                <a:spcPct val="80000"/>
              </a:lnSpc>
              <a:spcBef>
                <a:spcPts val="3"/>
              </a:spcBef>
            </a:pPr>
            <a:endParaRPr lang="x-none" altLang="x-none" dirty="0"/>
          </a:p>
        </p:txBody>
      </p:sp>
      <p:pic>
        <p:nvPicPr>
          <p:cNvPr id="6" name="picture 99">
            <a:extLst>
              <a:ext uri="{FF2B5EF4-FFF2-40B4-BE49-F238E27FC236}">
                <a16:creationId xmlns:a16="http://schemas.microsoft.com/office/drawing/2014/main" id="{FA4BF879-C6B5-CE42-7ADE-77A96E719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16004" y="227367"/>
            <a:ext cx="1761743" cy="441960"/>
          </a:xfrm>
          <a:prstGeom prst="rect">
            <a:avLst/>
          </a:prstGeom>
        </p:spPr>
      </p:pic>
      <p:pic>
        <p:nvPicPr>
          <p:cNvPr id="7" name="picture 102">
            <a:extLst>
              <a:ext uri="{FF2B5EF4-FFF2-40B4-BE49-F238E27FC236}">
                <a16:creationId xmlns:a16="http://schemas.microsoft.com/office/drawing/2014/main" id="{088D59E4-26D4-C423-847F-D2E5B5C3D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65134" y="3982213"/>
            <a:ext cx="3825227" cy="856488"/>
          </a:xfrm>
          <a:prstGeom prst="rect">
            <a:avLst/>
          </a:prstGeom>
        </p:spPr>
      </p:pic>
      <p:pic>
        <p:nvPicPr>
          <p:cNvPr id="8" name="picture 104">
            <a:extLst>
              <a:ext uri="{FF2B5EF4-FFF2-40B4-BE49-F238E27FC236}">
                <a16:creationId xmlns:a16="http://schemas.microsoft.com/office/drawing/2014/main" id="{61ECD7ED-A3ED-E17C-4C6C-D234FEFEB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980724" y="4121821"/>
            <a:ext cx="835151" cy="850391"/>
          </a:xfrm>
          <a:prstGeom prst="rect">
            <a:avLst/>
          </a:prstGeom>
        </p:spPr>
      </p:pic>
      <p:pic>
        <p:nvPicPr>
          <p:cNvPr id="10" name="picture 115">
            <a:extLst>
              <a:ext uri="{FF2B5EF4-FFF2-40B4-BE49-F238E27FC236}">
                <a16:creationId xmlns:a16="http://schemas.microsoft.com/office/drawing/2014/main" id="{FB4D1488-CA60-A6BA-4CE3-7CFE14302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056104" y="227366"/>
            <a:ext cx="908303" cy="816851"/>
          </a:xfrm>
          <a:prstGeom prst="rect">
            <a:avLst/>
          </a:prstGeom>
        </p:spPr>
      </p:pic>
      <p:sp>
        <p:nvSpPr>
          <p:cNvPr id="27" name="textbox 100">
            <a:extLst>
              <a:ext uri="{FF2B5EF4-FFF2-40B4-BE49-F238E27FC236}">
                <a16:creationId xmlns:a16="http://schemas.microsoft.com/office/drawing/2014/main" id="{19C22D9E-3D98-82FE-4689-561424929752}"/>
              </a:ext>
            </a:extLst>
          </p:cNvPr>
          <p:cNvSpPr/>
          <p:nvPr/>
        </p:nvSpPr>
        <p:spPr>
          <a:xfrm>
            <a:off x="3592038" y="503434"/>
            <a:ext cx="2212861" cy="37911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tabLst/>
            </a:pPr>
            <a:r>
              <a:rPr lang="en-US" altLang="x-none" sz="30000" b="1" dirty="0">
                <a:solidFill>
                  <a:schemeClr val="accent1"/>
                </a:solidFill>
                <a:latin typeface=".VnAvant" panose="020B7200000000000000" pitchFamily="34" charset="0"/>
              </a:rPr>
              <a:t>3</a:t>
            </a:r>
            <a:endParaRPr lang="x-none" altLang="x-none" sz="300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textbox 56">
            <a:extLst>
              <a:ext uri="{FF2B5EF4-FFF2-40B4-BE49-F238E27FC236}">
                <a16:creationId xmlns:a16="http://schemas.microsoft.com/office/drawing/2014/main" id="{0C3EDCF1-47FA-56EF-893A-A0FA3155874D}"/>
              </a:ext>
            </a:extLst>
          </p:cNvPr>
          <p:cNvSpPr/>
          <p:nvPr/>
        </p:nvSpPr>
        <p:spPr>
          <a:xfrm>
            <a:off x="4093214" y="110928"/>
            <a:ext cx="957572" cy="464330"/>
          </a:xfrm>
          <a:prstGeom prst="rect">
            <a:avLst/>
          </a:prstGeom>
          <a:solidFill>
            <a:srgbClr val="DFED53">
              <a:alpha val="99607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lang="x-none" altLang="x-none" sz="600" dirty="0"/>
          </a:p>
          <a:p>
            <a:pPr marL="47885" algn="l" rtl="0" eaLnBrk="0">
              <a:lnSpc>
                <a:spcPct val="80000"/>
              </a:lnSpc>
              <a:spcBef>
                <a:spcPts val="3"/>
              </a:spcBef>
              <a:tabLst/>
            </a:pP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Số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3</a:t>
            </a:r>
            <a:endParaRPr lang="x-none" altLang="x-none" sz="3000" dirty="0"/>
          </a:p>
        </p:txBody>
      </p:sp>
    </p:spTree>
    <p:extLst>
      <p:ext uri="{BB962C8B-B14F-4D97-AF65-F5344CB8AC3E}">
        <p14:creationId xmlns:p14="http://schemas.microsoft.com/office/powerpoint/2010/main" val="279810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5E64-C772-A5DF-7F32-50EDB4E6F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B569343-E0E1-94E6-FA1C-380953C7E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>
            <a:extLst>
              <a:ext uri="{FF2B5EF4-FFF2-40B4-BE49-F238E27FC236}">
                <a16:creationId xmlns:a16="http://schemas.microsoft.com/office/drawing/2014/main" id="{8D1EFD42-E88F-2589-9923-53C6A73622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804" y="-2381"/>
            <a:ext cx="6903720" cy="5145881"/>
          </a:xfrm>
          <a:prstGeom prst="rect">
            <a:avLst/>
          </a:prstGeom>
        </p:spPr>
      </p:pic>
      <p:sp>
        <p:nvSpPr>
          <p:cNvPr id="6" name="Rectangles 5">
            <a:extLst>
              <a:ext uri="{FF2B5EF4-FFF2-40B4-BE49-F238E27FC236}">
                <a16:creationId xmlns:a16="http://schemas.microsoft.com/office/drawing/2014/main" id="{889B9C30-D5F7-6433-761A-A3AE67779F27}"/>
              </a:ext>
            </a:extLst>
          </p:cNvPr>
          <p:cNvSpPr/>
          <p:nvPr/>
        </p:nvSpPr>
        <p:spPr>
          <a:xfrm>
            <a:off x="1828800" y="666273"/>
            <a:ext cx="5177790" cy="43767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375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375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375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375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75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375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9C300-6463-EB3D-2851-5D4A5A443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1" y="3200400"/>
            <a:ext cx="2914649" cy="17145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>
            <a:extLst>
              <a:ext uri="{FF2B5EF4-FFF2-40B4-BE49-F238E27FC236}">
                <a16:creationId xmlns:a16="http://schemas.microsoft.com/office/drawing/2014/main" id="{3CB9B9BA-95D2-FB19-1068-B11AB5B2E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885109"/>
            <a:ext cx="2914650" cy="22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>
            <a:extLst>
              <a:ext uri="{FF2B5EF4-FFF2-40B4-BE49-F238E27FC236}">
                <a16:creationId xmlns:a16="http://schemas.microsoft.com/office/drawing/2014/main" id="{4378A044-A35E-9047-7779-CFC870BE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85109"/>
            <a:ext cx="3543300" cy="22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>
            <a:extLst>
              <a:ext uri="{FF2B5EF4-FFF2-40B4-BE49-F238E27FC236}">
                <a16:creationId xmlns:a16="http://schemas.microsoft.com/office/drawing/2014/main" id="{61BB68EB-30DE-9014-A1AF-44C9ABA2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95" y="3200400"/>
            <a:ext cx="346900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66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7" y="3161453"/>
            <a:ext cx="3179063" cy="1691639"/>
          </a:xfrm>
          <a:prstGeom prst="rect">
            <a:avLst/>
          </a:prstGeom>
        </p:spPr>
      </p:pic>
      <p:pic>
        <p:nvPicPr>
          <p:cNvPr id="152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22376" y="39624"/>
            <a:ext cx="1182623" cy="1060704"/>
          </a:xfrm>
          <a:prstGeom prst="rect">
            <a:avLst/>
          </a:prstGeom>
        </p:spPr>
      </p:pic>
      <p:pic>
        <p:nvPicPr>
          <p:cNvPr id="153" name="picture 1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507223" y="3672840"/>
            <a:ext cx="1063752" cy="838200"/>
          </a:xfrm>
          <a:prstGeom prst="rect">
            <a:avLst/>
          </a:prstGeom>
        </p:spPr>
      </p:pic>
      <p:pic>
        <p:nvPicPr>
          <p:cNvPr id="154" name="picture 1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690104" y="4431791"/>
            <a:ext cx="1429511" cy="711708"/>
          </a:xfrm>
          <a:prstGeom prst="rect">
            <a:avLst/>
          </a:prstGeom>
        </p:spPr>
      </p:pic>
      <p:pic>
        <p:nvPicPr>
          <p:cNvPr id="155" name="picture 1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7911" y="1158240"/>
            <a:ext cx="1063752" cy="740663"/>
          </a:xfrm>
          <a:prstGeom prst="rect">
            <a:avLst/>
          </a:prstGeom>
        </p:spPr>
      </p:pic>
      <p:pic>
        <p:nvPicPr>
          <p:cNvPr id="156" name="picture 1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333230" y="2743200"/>
            <a:ext cx="798577" cy="908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2363" y="39623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35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D6B7F7-42A6-49AB-B7EB-AFDAD0C6FB87}"/>
              </a:ext>
            </a:extLst>
          </p:cNvPr>
          <p:cNvSpPr/>
          <p:nvPr/>
        </p:nvSpPr>
        <p:spPr>
          <a:xfrm>
            <a:off x="6609806" y="415107"/>
            <a:ext cx="661852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4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3</a:t>
            </a:r>
          </a:p>
          <a:p>
            <a:pPr algn="ctr">
              <a:defRPr/>
            </a:pPr>
            <a:r>
              <a:rPr lang="en-US" sz="124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5C3862-A0B9-46D3-8AAA-00422884DACA}"/>
              </a:ext>
            </a:extLst>
          </p:cNvPr>
          <p:cNvSpPr/>
          <p:nvPr/>
        </p:nvSpPr>
        <p:spPr>
          <a:xfrm>
            <a:off x="6527409" y="391339"/>
            <a:ext cx="837669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4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718EBA-DD29-4BA6-B8CD-C881123EB5CA}"/>
              </a:ext>
            </a:extLst>
          </p:cNvPr>
          <p:cNvSpPr/>
          <p:nvPr/>
        </p:nvSpPr>
        <p:spPr>
          <a:xfrm>
            <a:off x="5463517" y="5086350"/>
            <a:ext cx="1072731" cy="20082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45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E8354E-2679-460A-82C8-02EF8EC89FE7}"/>
              </a:ext>
            </a:extLst>
          </p:cNvPr>
          <p:cNvSpPr/>
          <p:nvPr/>
        </p:nvSpPr>
        <p:spPr>
          <a:xfrm>
            <a:off x="5465275" y="5029200"/>
            <a:ext cx="1072731" cy="20082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4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B0D1B-AB0C-4B9C-A327-36B0F9407377}"/>
              </a:ext>
            </a:extLst>
          </p:cNvPr>
          <p:cNvSpPr/>
          <p:nvPr/>
        </p:nvSpPr>
        <p:spPr>
          <a:xfrm>
            <a:off x="3016394" y="5184992"/>
            <a:ext cx="1072731" cy="20082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4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9BC41F-1BA6-4E70-8AE5-C7ABCA24F2BF}"/>
              </a:ext>
            </a:extLst>
          </p:cNvPr>
          <p:cNvSpPr/>
          <p:nvPr/>
        </p:nvSpPr>
        <p:spPr>
          <a:xfrm>
            <a:off x="9349718" y="0"/>
            <a:ext cx="1072731" cy="20082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4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D0617D-E596-43FB-9435-3FA4057D4F32}"/>
              </a:ext>
            </a:extLst>
          </p:cNvPr>
          <p:cNvSpPr/>
          <p:nvPr/>
        </p:nvSpPr>
        <p:spPr>
          <a:xfrm>
            <a:off x="9349718" y="1962580"/>
            <a:ext cx="1072731" cy="20082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4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8D590D-9629-120A-D5B2-878085FB3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01" y="841165"/>
            <a:ext cx="1120389" cy="1121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D1958-D8B5-AD35-72DC-1E3B37133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44" y="834753"/>
            <a:ext cx="1120389" cy="1121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97F449-1E1F-FE29-1411-3EB0E1347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28" y="843819"/>
            <a:ext cx="1120389" cy="1121415"/>
          </a:xfrm>
          <a:prstGeom prst="rect">
            <a:avLst/>
          </a:prstGeom>
        </p:spPr>
      </p:pic>
      <p:pic>
        <p:nvPicPr>
          <p:cNvPr id="14" name="Picture 2" descr="Three Little Pigs Fairy Tale Straw: ภาพประกอบสต็อก 600265184 | Shutterstock">
            <a:extLst>
              <a:ext uri="{FF2B5EF4-FFF2-40B4-BE49-F238E27FC236}">
                <a16:creationId xmlns:a16="http://schemas.microsoft.com/office/drawing/2014/main" id="{D7D907B2-646F-395D-A90D-9C942483B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1353372" y="2282888"/>
            <a:ext cx="999315" cy="162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Three Little Pigs Fairy Tale Straw: ภาพประกอบสต็อก 600265184 | Shutterstock">
            <a:extLst>
              <a:ext uri="{FF2B5EF4-FFF2-40B4-BE49-F238E27FC236}">
                <a16:creationId xmlns:a16="http://schemas.microsoft.com/office/drawing/2014/main" id="{9BE1E018-C0BC-65EF-CF91-58D3AC412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3092192" y="2282887"/>
            <a:ext cx="999315" cy="162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Three Little Pigs Fairy Tale Straw: ภาพประกอบสต็อก 600265184 | Shutterstock">
            <a:extLst>
              <a:ext uri="{FF2B5EF4-FFF2-40B4-BE49-F238E27FC236}">
                <a16:creationId xmlns:a16="http://schemas.microsoft.com/office/drawing/2014/main" id="{10CA2FE7-C64C-4489-2B7B-F3F190D4D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4788589" y="2201405"/>
            <a:ext cx="999315" cy="162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56">
            <a:extLst>
              <a:ext uri="{FF2B5EF4-FFF2-40B4-BE49-F238E27FC236}">
                <a16:creationId xmlns:a16="http://schemas.microsoft.com/office/drawing/2014/main" id="{5FAEB69B-0D68-AFAB-9237-2C7D627F3953}"/>
              </a:ext>
            </a:extLst>
          </p:cNvPr>
          <p:cNvSpPr/>
          <p:nvPr/>
        </p:nvSpPr>
        <p:spPr>
          <a:xfrm>
            <a:off x="3591850" y="182942"/>
            <a:ext cx="2008362" cy="464330"/>
          </a:xfrm>
          <a:prstGeom prst="rect">
            <a:avLst/>
          </a:prstGeom>
          <a:solidFill>
            <a:srgbClr val="DFED53">
              <a:alpha val="99607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lang="x-none" altLang="x-none" sz="600" dirty="0"/>
          </a:p>
          <a:p>
            <a:pPr marL="47885" algn="l" rtl="0" eaLnBrk="0">
              <a:lnSpc>
                <a:spcPct val="80000"/>
              </a:lnSpc>
              <a:spcBef>
                <a:spcPts val="3"/>
              </a:spcBef>
              <a:tabLst/>
            </a:pP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Đếm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đến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3</a:t>
            </a:r>
            <a:endParaRPr lang="x-none" altLang="x-none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2562 L 0.12188 -0.58673 L 0.12188 -0.58673 " pathEditMode="relative" ptsTypes="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58025E-6 L 0.19236 3.58025E-6 C 0.27847 3.58025E-6 0.3849 -0.16235 0.3849 -0.29445 L 0.3849 -0.58858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36" y="-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68" name="picture 2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3194304"/>
            <a:ext cx="2191511" cy="1949195"/>
          </a:xfrm>
          <a:prstGeom prst="rect">
            <a:avLst/>
          </a:prstGeom>
        </p:spPr>
      </p:pic>
      <p:pic>
        <p:nvPicPr>
          <p:cNvPr id="270" name="picture 2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34568" y="0"/>
            <a:ext cx="1280160" cy="789432"/>
          </a:xfrm>
          <a:prstGeom prst="rect">
            <a:avLst/>
          </a:prstGeom>
        </p:spPr>
      </p:pic>
      <p:pic>
        <p:nvPicPr>
          <p:cNvPr id="271" name="picture 2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0480" y="710184"/>
            <a:ext cx="960119" cy="758952"/>
          </a:xfrm>
          <a:prstGeom prst="rect">
            <a:avLst/>
          </a:prstGeom>
        </p:spPr>
      </p:pic>
      <p:pic>
        <p:nvPicPr>
          <p:cNvPr id="273" name="picture 2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6571488" y="4148328"/>
            <a:ext cx="1048511" cy="926591"/>
          </a:xfrm>
          <a:prstGeom prst="rect">
            <a:avLst/>
          </a:prstGeom>
        </p:spPr>
      </p:pic>
      <p:pic>
        <p:nvPicPr>
          <p:cNvPr id="275" name="picture 2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711440" y="4172711"/>
            <a:ext cx="1103375" cy="841247"/>
          </a:xfrm>
          <a:prstGeom prst="rect">
            <a:avLst/>
          </a:prstGeom>
        </p:spPr>
      </p:pic>
      <p:pic>
        <p:nvPicPr>
          <p:cNvPr id="277" name="picture 2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8278367" y="3273552"/>
            <a:ext cx="792480" cy="762000"/>
          </a:xfrm>
          <a:prstGeom prst="rect">
            <a:avLst/>
          </a:prstGeom>
        </p:spPr>
      </p:pic>
      <p:pic>
        <p:nvPicPr>
          <p:cNvPr id="278" name="picture 2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402336" y="4315967"/>
            <a:ext cx="740663" cy="673607"/>
          </a:xfrm>
          <a:prstGeom prst="rect">
            <a:avLst/>
          </a:prstGeom>
        </p:spPr>
      </p:pic>
      <p:pic>
        <p:nvPicPr>
          <p:cNvPr id="279" name="picture 27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6931152" y="1444752"/>
            <a:ext cx="466343" cy="868679"/>
          </a:xfrm>
          <a:prstGeom prst="rect">
            <a:avLst/>
          </a:prstGeom>
        </p:spPr>
      </p:pic>
      <p:sp>
        <p:nvSpPr>
          <p:cNvPr id="15" name="textbox 56"/>
          <p:cNvSpPr/>
          <p:nvPr/>
        </p:nvSpPr>
        <p:spPr>
          <a:xfrm>
            <a:off x="1795925" y="245854"/>
            <a:ext cx="5552150" cy="464330"/>
          </a:xfrm>
          <a:prstGeom prst="rect">
            <a:avLst/>
          </a:prstGeom>
          <a:solidFill>
            <a:srgbClr val="DFED53">
              <a:alpha val="99607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lang="x-none" altLang="x-none" sz="600" dirty="0"/>
          </a:p>
          <a:p>
            <a:pPr marL="47885" algn="l" rtl="0" eaLnBrk="0">
              <a:lnSpc>
                <a:spcPct val="80000"/>
              </a:lnSpc>
              <a:spcBef>
                <a:spcPts val="3"/>
              </a:spcBef>
              <a:tabLst/>
            </a:pP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Trò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chơi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: Ai </a:t>
            </a: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nhanh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nhất</a:t>
            </a:r>
            <a:endParaRPr lang="x-none" altLang="x-none" sz="3000" dirty="0"/>
          </a:p>
        </p:txBody>
      </p:sp>
      <p:pic>
        <p:nvPicPr>
          <p:cNvPr id="2" name="The Numbers Song - Learn To Count from 1 to 10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20124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" name="picture 2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3194304"/>
            <a:ext cx="2191511" cy="1949195"/>
          </a:xfrm>
          <a:prstGeom prst="rect">
            <a:avLst/>
          </a:prstGeom>
        </p:spPr>
      </p:pic>
      <p:pic>
        <p:nvPicPr>
          <p:cNvPr id="4" name="picture 2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34568" y="0"/>
            <a:ext cx="1280160" cy="789432"/>
          </a:xfrm>
          <a:prstGeom prst="rect">
            <a:avLst/>
          </a:prstGeom>
        </p:spPr>
      </p:pic>
      <p:pic>
        <p:nvPicPr>
          <p:cNvPr id="5" name="picture 2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0480" y="710184"/>
            <a:ext cx="960119" cy="758952"/>
          </a:xfrm>
          <a:prstGeom prst="rect">
            <a:avLst/>
          </a:prstGeom>
        </p:spPr>
      </p:pic>
      <p:pic>
        <p:nvPicPr>
          <p:cNvPr id="6" name="picture 2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6571488" y="4148328"/>
            <a:ext cx="1048511" cy="926591"/>
          </a:xfrm>
          <a:prstGeom prst="rect">
            <a:avLst/>
          </a:prstGeom>
        </p:spPr>
      </p:pic>
      <p:pic>
        <p:nvPicPr>
          <p:cNvPr id="7" name="picture 2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711440" y="4172711"/>
            <a:ext cx="1103375" cy="841247"/>
          </a:xfrm>
          <a:prstGeom prst="rect">
            <a:avLst/>
          </a:prstGeom>
        </p:spPr>
      </p:pic>
      <p:pic>
        <p:nvPicPr>
          <p:cNvPr id="8" name="picture 2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8278367" y="3273552"/>
            <a:ext cx="792480" cy="762000"/>
          </a:xfrm>
          <a:prstGeom prst="rect">
            <a:avLst/>
          </a:prstGeom>
        </p:spPr>
      </p:pic>
      <p:pic>
        <p:nvPicPr>
          <p:cNvPr id="9" name="picture 2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402336" y="4315967"/>
            <a:ext cx="740663" cy="673607"/>
          </a:xfrm>
          <a:prstGeom prst="rect">
            <a:avLst/>
          </a:prstGeom>
        </p:spPr>
      </p:pic>
      <p:pic>
        <p:nvPicPr>
          <p:cNvPr id="10" name="picture 27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6931152" y="1444752"/>
            <a:ext cx="466343" cy="868679"/>
          </a:xfrm>
          <a:prstGeom prst="rect">
            <a:avLst/>
          </a:prstGeom>
        </p:spPr>
      </p:pic>
      <p:sp>
        <p:nvSpPr>
          <p:cNvPr id="11" name="textbox 56"/>
          <p:cNvSpPr/>
          <p:nvPr/>
        </p:nvSpPr>
        <p:spPr>
          <a:xfrm>
            <a:off x="2191512" y="162551"/>
            <a:ext cx="5079539" cy="464330"/>
          </a:xfrm>
          <a:prstGeom prst="rect">
            <a:avLst/>
          </a:prstGeom>
          <a:solidFill>
            <a:srgbClr val="DFED53">
              <a:alpha val="99607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lang="x-none" altLang="x-none" sz="600" dirty="0"/>
          </a:p>
          <a:p>
            <a:pPr marL="47885" algn="l" rtl="0" eaLnBrk="0">
              <a:lnSpc>
                <a:spcPct val="80000"/>
              </a:lnSpc>
              <a:spcBef>
                <a:spcPts val="3"/>
              </a:spcBef>
              <a:tabLst/>
            </a:pP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Trò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chơi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: Ai </a:t>
            </a: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thông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minh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hơn</a:t>
            </a:r>
            <a:endParaRPr lang="x-none" altLang="x-none" sz="3000" dirty="0"/>
          </a:p>
        </p:txBody>
      </p:sp>
      <p:pic>
        <p:nvPicPr>
          <p:cNvPr id="12" name="What do you want to be- Jobs Song - Professions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464552" y="9143"/>
            <a:ext cx="1481328" cy="12832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763509" y="112166"/>
            <a:ext cx="2871219" cy="19167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45008" y="1950732"/>
            <a:ext cx="2798051" cy="1877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560063" y="2191511"/>
            <a:ext cx="1237488" cy="10820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4002023" y="1219200"/>
            <a:ext cx="1139952" cy="5455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0" y="1057655"/>
            <a:ext cx="2097023" cy="8168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020823" y="1371600"/>
            <a:ext cx="1795271" cy="56997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292608" y="3831335"/>
            <a:ext cx="1255776" cy="990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255776" y="4514088"/>
            <a:ext cx="2709659" cy="62941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7549895" y="3810000"/>
            <a:ext cx="1310640" cy="128320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4888991" y="4456176"/>
            <a:ext cx="2517647" cy="55778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0" y="0"/>
            <a:ext cx="1264919" cy="98450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4440935" y="0"/>
            <a:ext cx="1362455" cy="69189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3547871" y="3578352"/>
            <a:ext cx="1164335" cy="76809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1676400" y="374903"/>
            <a:ext cx="1143000" cy="58826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3206495" y="195084"/>
            <a:ext cx="865631" cy="68883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8299704" y="1572767"/>
            <a:ext cx="451104" cy="615695"/>
          </a:xfrm>
          <a:prstGeom prst="rect">
            <a:avLst/>
          </a:prstGeom>
        </p:spPr>
      </p:pic>
      <p:sp>
        <p:nvSpPr>
          <p:cNvPr id="31" name="textbox 20"/>
          <p:cNvSpPr/>
          <p:nvPr/>
        </p:nvSpPr>
        <p:spPr>
          <a:xfrm>
            <a:off x="2497838" y="168376"/>
            <a:ext cx="4136133" cy="607341"/>
          </a:xfrm>
          <a:prstGeom prst="rect">
            <a:avLst/>
          </a:prstGeom>
          <a:solidFill>
            <a:srgbClr val="E0EE5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lang="x-none" altLang="x-none" sz="1000" b="1" dirty="0"/>
          </a:p>
          <a:p>
            <a:pPr marL="129095" algn="l" rtl="0" eaLnBrk="0">
              <a:lnSpc>
                <a:spcPct val="81000"/>
              </a:lnSpc>
              <a:spcBef>
                <a:spcPts val="1"/>
              </a:spcBef>
              <a:tabLst/>
            </a:pPr>
            <a:r>
              <a:rPr lang="en-US" sz="3300" b="1" spc="200" dirty="0">
                <a:solidFill>
                  <a:srgbClr val="3C57B5">
                    <a:alpha val="100000"/>
                  </a:srgbClr>
                </a:solidFill>
                <a:latin typeface="Arial"/>
                <a:ea typeface="Arial"/>
                <a:cs typeface="Arial"/>
              </a:rPr>
              <a:t>LỚP HỌC VUI VẺ</a:t>
            </a:r>
            <a:endParaRPr lang="x-none" altLang="x-none" sz="33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28" y="399285"/>
            <a:ext cx="3657607" cy="36576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80" y="2270654"/>
            <a:ext cx="5143500" cy="36034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" y="2646977"/>
            <a:ext cx="3636573" cy="28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0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464552" y="9143"/>
            <a:ext cx="1481328" cy="12832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763509" y="112166"/>
            <a:ext cx="2871219" cy="19167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445008" y="1950732"/>
            <a:ext cx="2798051" cy="18775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560063" y="2191511"/>
            <a:ext cx="1237488" cy="10820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4002023" y="1219200"/>
            <a:ext cx="1139952" cy="5455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0" y="1057655"/>
            <a:ext cx="2097023" cy="8168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2020823" y="1371600"/>
            <a:ext cx="1795271" cy="56997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292608" y="3831335"/>
            <a:ext cx="1255776" cy="990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255776" y="4514088"/>
            <a:ext cx="2709659" cy="62941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7549895" y="3810000"/>
            <a:ext cx="1310640" cy="128320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4888991" y="4456176"/>
            <a:ext cx="2517647" cy="55778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0" y="0"/>
            <a:ext cx="1264919" cy="98450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4440935" y="0"/>
            <a:ext cx="1362455" cy="69189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3547871" y="3578352"/>
            <a:ext cx="1164335" cy="76809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1676400" y="374903"/>
            <a:ext cx="1143000" cy="58826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3206495" y="195084"/>
            <a:ext cx="865631" cy="68883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8299704" y="1572767"/>
            <a:ext cx="451104" cy="615695"/>
          </a:xfrm>
          <a:prstGeom prst="rect">
            <a:avLst/>
          </a:prstGeom>
        </p:spPr>
      </p:pic>
      <p:sp>
        <p:nvSpPr>
          <p:cNvPr id="31" name="textbox 20"/>
          <p:cNvSpPr/>
          <p:nvPr/>
        </p:nvSpPr>
        <p:spPr>
          <a:xfrm>
            <a:off x="2497838" y="168376"/>
            <a:ext cx="4136133" cy="607341"/>
          </a:xfrm>
          <a:prstGeom prst="rect">
            <a:avLst/>
          </a:prstGeom>
          <a:solidFill>
            <a:srgbClr val="E0EE5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lang="x-none" altLang="x-none" sz="1000" b="1" dirty="0"/>
          </a:p>
          <a:p>
            <a:pPr marL="129095" algn="l" rtl="0" eaLnBrk="0">
              <a:lnSpc>
                <a:spcPct val="81000"/>
              </a:lnSpc>
              <a:spcBef>
                <a:spcPts val="1"/>
              </a:spcBef>
              <a:tabLst/>
            </a:pPr>
            <a:r>
              <a:rPr lang="en-US" sz="3300" b="1" spc="200" dirty="0">
                <a:solidFill>
                  <a:srgbClr val="3C57B5">
                    <a:alpha val="100000"/>
                  </a:srgbClr>
                </a:solidFill>
                <a:latin typeface="Arial"/>
                <a:ea typeface="Arial"/>
                <a:cs typeface="Arial"/>
              </a:rPr>
              <a:t>LỚP HỌC VUI VẺ</a:t>
            </a:r>
            <a:endParaRPr lang="x-none" altLang="x-none" sz="33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28" y="399285"/>
            <a:ext cx="3657607" cy="36576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80" y="2270654"/>
            <a:ext cx="5143500" cy="36034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" y="2646977"/>
            <a:ext cx="3636573" cy="2868595"/>
          </a:xfrm>
          <a:prstGeom prst="rect">
            <a:avLst/>
          </a:prstGeom>
        </p:spPr>
      </p:pic>
      <p:pic>
        <p:nvPicPr>
          <p:cNvPr id="3" name="ChauYeuCoChuCongNhanBeat-V.A-3844222.mp3">
            <a:hlinkClick r:id="" action="ppaction://media"/>
            <a:extLst>
              <a:ext uri="{FF2B5EF4-FFF2-40B4-BE49-F238E27FC236}">
                <a16:creationId xmlns:a16="http://schemas.microsoft.com/office/drawing/2014/main" id="{2294B260-4211-4646-976F-27CD73D85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8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CDE636A4-E2E6-865E-9ABC-31CCB3AC3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2548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61C530-4840-2ED7-0C1E-9BBAF030B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1085850"/>
            <a:ext cx="51035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</a:rPr>
              <a:t>TRÒ CH</a:t>
            </a:r>
            <a:r>
              <a:rPr lang="vi-VN" altLang="vi-VN" sz="2400" b="1" dirty="0">
                <a:solidFill>
                  <a:srgbClr val="FF0000"/>
                </a:solidFill>
              </a:rPr>
              <a:t>ƠI: TINH MẮT ĐOÁN TÀI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190A568D-BD1E-4C58-B843-5EE4F7364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10" y="2614612"/>
            <a:ext cx="3423047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0">
            <a:extLst>
              <a:ext uri="{FF2B5EF4-FFF2-40B4-BE49-F238E27FC236}">
                <a16:creationId xmlns:a16="http://schemas.microsoft.com/office/drawing/2014/main" id="{BFF2F880-C247-6C74-BDC6-4716963FA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06" y="2678907"/>
            <a:ext cx="3454004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3">
            <a:extLst>
              <a:ext uri="{FF2B5EF4-FFF2-40B4-BE49-F238E27FC236}">
                <a16:creationId xmlns:a16="http://schemas.microsoft.com/office/drawing/2014/main" id="{33C9F17C-1EF3-3408-FA32-2EEDFD066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3465910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DB5DDE-657D-57DB-B34A-490D8C5A9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756" y="661988"/>
            <a:ext cx="729854" cy="97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58F67A-DE5B-FFF5-8A8D-B1AAE532EC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53" y="661988"/>
            <a:ext cx="728663" cy="97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0">
            <a:extLst>
              <a:ext uri="{FF2B5EF4-FFF2-40B4-BE49-F238E27FC236}">
                <a16:creationId xmlns:a16="http://schemas.microsoft.com/office/drawing/2014/main" id="{1E2A8496-D5D0-61F1-825E-9687DFBC44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19" y="21432"/>
            <a:ext cx="3392091" cy="263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1">
            <a:extLst>
              <a:ext uri="{FF2B5EF4-FFF2-40B4-BE49-F238E27FC236}">
                <a16:creationId xmlns:a16="http://schemas.microsoft.com/office/drawing/2014/main" id="{87F6C17E-956D-2B79-9466-6C75F752C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69" y="-115491"/>
            <a:ext cx="1416844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0ED849-3FCE-1BA6-C415-422FC44F0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01955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29B051-0723-40C7-4E1A-94B5ADC6B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610" y="4170760"/>
            <a:ext cx="816769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DBBCE0-953D-8E20-7EC5-54497CEAD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7" y="4320778"/>
            <a:ext cx="816769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7A84803D-EDB0-3761-E275-7B39CB3DB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208360"/>
            <a:ext cx="1416844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823BDB33-821B-2121-AB50-362246D736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79" y="695325"/>
            <a:ext cx="1416844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FA96F818-7AB9-CA83-4CA9-AA480EB66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57150"/>
            <a:ext cx="6858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31F11-235B-3866-5013-EEEC4B2D8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85750"/>
            <a:ext cx="1001316" cy="13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EFDD9E-200A-036E-B155-71060C4E8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5750"/>
            <a:ext cx="1001316" cy="13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hung khung, Khung, Khung, Màu đỏ, Hình chữ nhật, Thuộc tính Vật liệu, Hình vuông png">
            <a:extLst>
              <a:ext uri="{FF2B5EF4-FFF2-40B4-BE49-F238E27FC236}">
                <a16:creationId xmlns:a16="http://schemas.microsoft.com/office/drawing/2014/main" id="{81CBA672-7B71-ED04-B7C7-6E95F3174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6" y="2228850"/>
            <a:ext cx="545306" cy="76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767263-9FDC-7ABD-B68A-ED9C61D37059}"/>
              </a:ext>
            </a:extLst>
          </p:cNvPr>
          <p:cNvSpPr/>
          <p:nvPr/>
        </p:nvSpPr>
        <p:spPr>
          <a:xfrm>
            <a:off x="6572251" y="2228851"/>
            <a:ext cx="42148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Arial" panose="020B0604020202020204" pitchFamily="34" charset="0"/>
              </a:rPr>
              <a:t>2</a:t>
            </a:r>
            <a:endParaRPr lang="vi-VN" sz="3600" b="1" dirty="0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3.33333E-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3.33333E-6 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7B43331D-0D13-8384-2315-FD7430CAD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4288"/>
            <a:ext cx="684609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043712-BFCF-5359-596D-86530F021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42148"/>
            <a:ext cx="1045369" cy="101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105B0-F187-D5AE-526A-412A07C88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543300"/>
            <a:ext cx="1045369" cy="101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khung khung, Khung, Khung, Màu đỏ, Hình chữ nhật, Thuộc tính Vật liệu, Hình vuông png">
            <a:extLst>
              <a:ext uri="{FF2B5EF4-FFF2-40B4-BE49-F238E27FC236}">
                <a16:creationId xmlns:a16="http://schemas.microsoft.com/office/drawing/2014/main" id="{A4474E18-B515-EB99-66E6-38689667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2114551"/>
            <a:ext cx="561975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F307F9-8A72-7DBA-4A3B-B8E8403B385C}"/>
              </a:ext>
            </a:extLst>
          </p:cNvPr>
          <p:cNvSpPr/>
          <p:nvPr/>
        </p:nvSpPr>
        <p:spPr>
          <a:xfrm>
            <a:off x="5886450" y="2114551"/>
            <a:ext cx="4286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Arial" panose="020B0604020202020204" pitchFamily="34" charset="0"/>
              </a:rPr>
              <a:t>2</a:t>
            </a:r>
            <a:endParaRPr lang="vi-VN" sz="3600" dirty="0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06701 0.04005 C 0.08107 0.04907 0.10208 0.05393 0.12395 0.05393 C 0.14895 0.05393 0.16892 0.04907 0.18298 0.04005 L 0.25 1.11111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0.06701 0.04004 C 0.08108 0.04907 0.10208 0.05393 0.12396 0.05393 C 0.14896 0.05393 0.16892 0.04907 0.18298 0.04004 L 0.25 2.96296E-6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2CBF2A6C-51F3-82A9-5A55-871F954D6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2FD1FE-0E9E-C757-1C9E-221B592B9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257550"/>
            <a:ext cx="20002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khung khung, Khung, Khung, Màu đỏ, Hình chữ nhật, Thuộc tính Vật liệu, Hình vuông png">
            <a:extLst>
              <a:ext uri="{FF2B5EF4-FFF2-40B4-BE49-F238E27FC236}">
                <a16:creationId xmlns:a16="http://schemas.microsoft.com/office/drawing/2014/main" id="{686A2DCB-0106-B884-A401-8039E39AB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541" y="2114550"/>
            <a:ext cx="53101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A4CEF6-0447-6EF8-4202-66E0EA74F695}"/>
              </a:ext>
            </a:extLst>
          </p:cNvPr>
          <p:cNvSpPr/>
          <p:nvPr/>
        </p:nvSpPr>
        <p:spPr>
          <a:xfrm>
            <a:off x="5943600" y="2114551"/>
            <a:ext cx="3429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Arial" panose="020B0604020202020204" pitchFamily="34" charset="0"/>
              </a:rPr>
              <a:t>1</a:t>
            </a:r>
            <a:endParaRPr lang="vi-VN" sz="3600" dirty="0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25 2.22222E-6 C 0.18108 2.22222E-6 0.25 -0.06898 0.25 -0.125 L 0.25 -0.25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01373" y="-16224"/>
            <a:ext cx="1636776" cy="165506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468933" y="1203207"/>
            <a:ext cx="1065808" cy="828920"/>
          </a:xfrm>
          <a:prstGeom prst="rect">
            <a:avLst/>
          </a:prstGeom>
        </p:spPr>
      </p:pic>
      <p:sp>
        <p:nvSpPr>
          <p:cNvPr id="46" name="textbox 46"/>
          <p:cNvSpPr/>
          <p:nvPr/>
        </p:nvSpPr>
        <p:spPr>
          <a:xfrm>
            <a:off x="590351" y="505628"/>
            <a:ext cx="8235150" cy="339991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lang="x-none" altLang="x-none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12700" eaLnBrk="0">
              <a:lnSpc>
                <a:spcPts val="1967"/>
              </a:lnSpc>
            </a:pPr>
            <a:r>
              <a:rPr lang="vi-VN" sz="2400" b="1" i="1" dirty="0">
                <a:solidFill>
                  <a:schemeClr val="accent1">
                    <a:lumMod val="75000"/>
                  </a:schemeClr>
                </a:solidFill>
              </a:rPr>
              <a:t>Đếm đến 3, nhận biết số 3 và số thứ tự trong phạm vi 3</a:t>
            </a:r>
            <a:endParaRPr lang="x-none" altLang="x-none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381" y="1697736"/>
            <a:ext cx="2017794" cy="18501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1821" y="1471470"/>
            <a:ext cx="1977140" cy="1850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6" y="3727548"/>
            <a:ext cx="2123341" cy="15800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751" y="3733722"/>
            <a:ext cx="1591315" cy="1345890"/>
          </a:xfrm>
          <a:prstGeom prst="rect">
            <a:avLst/>
          </a:prstGeom>
        </p:spPr>
      </p:pic>
      <p:pic>
        <p:nvPicPr>
          <p:cNvPr id="30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2466577" y="1187757"/>
            <a:ext cx="1909039" cy="19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5452184" y="4068292"/>
            <a:ext cx="1067495" cy="105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15" y="2807672"/>
            <a:ext cx="619136" cy="56507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290" y="4570560"/>
            <a:ext cx="619136" cy="565079"/>
          </a:xfrm>
          <a:prstGeom prst="rect">
            <a:avLst/>
          </a:prstGeom>
        </p:spPr>
      </p:pic>
      <p:pic>
        <p:nvPicPr>
          <p:cNvPr id="34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5591599" y="1233503"/>
            <a:ext cx="1067495" cy="105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945" y="1735771"/>
            <a:ext cx="619136" cy="5650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61" y="2951817"/>
            <a:ext cx="2123341" cy="23253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185789" y="2373868"/>
            <a:ext cx="924503" cy="203735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947707" y="2303048"/>
            <a:ext cx="924503" cy="203735"/>
          </a:xfrm>
          <a:prstGeom prst="rect">
            <a:avLst/>
          </a:prstGeom>
        </p:spPr>
      </p:pic>
      <p:sp>
        <p:nvSpPr>
          <p:cNvPr id="56" name="textbox 56"/>
          <p:cNvSpPr/>
          <p:nvPr/>
        </p:nvSpPr>
        <p:spPr>
          <a:xfrm>
            <a:off x="3591850" y="182942"/>
            <a:ext cx="2008362" cy="464330"/>
          </a:xfrm>
          <a:prstGeom prst="rect">
            <a:avLst/>
          </a:prstGeom>
          <a:solidFill>
            <a:srgbClr val="DFED53">
              <a:alpha val="99607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lang="x-none" altLang="x-none" sz="600" dirty="0"/>
          </a:p>
          <a:p>
            <a:pPr marL="47885" algn="l" rtl="0" eaLnBrk="0">
              <a:lnSpc>
                <a:spcPct val="80000"/>
              </a:lnSpc>
              <a:spcBef>
                <a:spcPts val="3"/>
              </a:spcBef>
              <a:tabLst/>
            </a:pP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Đếm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0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đến</a:t>
            </a:r>
            <a:r>
              <a:rPr lang="en-US" altLang="x-none" sz="30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3</a:t>
            </a:r>
            <a:endParaRPr lang="x-none" altLang="x-none" sz="3000" dirty="0"/>
          </a:p>
        </p:txBody>
      </p:sp>
      <p:pic>
        <p:nvPicPr>
          <p:cNvPr id="64" name="pictur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589527" y="2226652"/>
            <a:ext cx="924503" cy="2037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56" y="1354321"/>
            <a:ext cx="1120389" cy="11214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23" y="1294144"/>
            <a:ext cx="1120389" cy="11214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21" y="1308973"/>
            <a:ext cx="1120389" cy="112141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3" y="4489807"/>
            <a:ext cx="1520397" cy="7367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15" y="4489807"/>
            <a:ext cx="975785" cy="575000"/>
          </a:xfrm>
          <a:prstGeom prst="rect">
            <a:avLst/>
          </a:prstGeom>
        </p:spPr>
      </p:pic>
      <p:pic>
        <p:nvPicPr>
          <p:cNvPr id="83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69394">
            <a:off x="162079" y="16822"/>
            <a:ext cx="1261871" cy="990599"/>
          </a:xfrm>
          <a:prstGeom prst="rect">
            <a:avLst/>
          </a:prstGeom>
        </p:spPr>
      </p:pic>
      <p:pic>
        <p:nvPicPr>
          <p:cNvPr id="84" name="picture 8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811185">
            <a:off x="8107028" y="27236"/>
            <a:ext cx="1033271" cy="1018032"/>
          </a:xfrm>
          <a:prstGeom prst="rect">
            <a:avLst/>
          </a:prstGeom>
        </p:spPr>
      </p:pic>
      <p:pic>
        <p:nvPicPr>
          <p:cNvPr id="85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613523">
            <a:off x="6872297" y="3287841"/>
            <a:ext cx="2100072" cy="1769363"/>
          </a:xfrm>
          <a:prstGeom prst="rect">
            <a:avLst/>
          </a:prstGeom>
        </p:spPr>
      </p:pic>
      <p:pic>
        <p:nvPicPr>
          <p:cNvPr id="2" name="Picture 2" descr="Three Little Pigs Fairy Tale Straw: ภาพประกอบสต็อก 600265184 | Shutterstock">
            <a:extLst>
              <a:ext uri="{FF2B5EF4-FFF2-40B4-BE49-F238E27FC236}">
                <a16:creationId xmlns:a16="http://schemas.microsoft.com/office/drawing/2014/main" id="{8F77481B-DDF7-7314-63C0-C6D5B796A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1185789" y="2736894"/>
            <a:ext cx="999315" cy="162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hree Little Pigs Fairy Tale Straw: ภาพประกอบสต็อก 600265184 | Shutterstock">
            <a:extLst>
              <a:ext uri="{FF2B5EF4-FFF2-40B4-BE49-F238E27FC236}">
                <a16:creationId xmlns:a16="http://schemas.microsoft.com/office/drawing/2014/main" id="{1165CF97-B68F-DC02-7085-7D928F4F6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2812357" y="2736893"/>
            <a:ext cx="999315" cy="162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hree Little Pigs Fairy Tale Straw: ภาพประกอบสต็อก 600265184 | Shutterstock">
            <a:extLst>
              <a:ext uri="{FF2B5EF4-FFF2-40B4-BE49-F238E27FC236}">
                <a16:creationId xmlns:a16="http://schemas.microsoft.com/office/drawing/2014/main" id="{D37E6FD8-6ABF-02F7-F7F6-A43B46214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4611682" y="2727942"/>
            <a:ext cx="999315" cy="162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080"/>
  <p:tag name="TIMING" val="|5.438"/>
  <p:tag name="ISPRING_SLIDE_ID_2" val="{DA1189DD-2F51-43CF-B9B0-2AC6B6ACA232}"/>
  <p:tag name="GENSWF_SLIDE_TITLE" val="TC ôn nhóm có số lượng 1, 2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8.655"/>
  <p:tag name="TIMING" val="|4.772|0.641|0.626|1.745|0.348|1.097|0.631|0.732|0.731|0.757|0.757|0.757"/>
  <p:tag name="ISPRING_SLIDE_ID_2" val="{6710C4E4-E212-4F44-ACD1-851D8C4138E8}"/>
  <p:tag name="GENSWF_SLIDE_TITLE" val="Hình ảnh các con vật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8.284"/>
  <p:tag name="TIMING" val="|4.386|1.201|4.374|2.394|11.124|2.044"/>
  <p:tag name="ISPRING_SLIDE_ID_2" val="{326B5263-696F-44EC-83A9-57354BFADE11}"/>
  <p:tag name="GENSWF_SLIDE_TITLE" val="Hình ảnh số lượng 2 con ong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1.114"/>
  <p:tag name="TIMING" val="|7.956|1.036|2.388|2.192|8.07|5.805"/>
  <p:tag name="ISPRING_SLIDE_ID_2" val="{EF8E4121-020D-40C7-92AD-18B596A288CB}"/>
  <p:tag name="GENSWF_SLIDE_TITLE" val="Hình ảnh 2 con lợn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5.358"/>
  <p:tag name="TIMING" val="|9.263|3.764|4.576|5.401"/>
  <p:tag name="ISPRING_SLIDE_ID_2" val="{5E8DA2D8-2A7E-4FED-ADB1-7E179BF8C4BB}"/>
  <p:tag name="GENSWF_SLIDE_TITLE" val="Hình ảnh 1 con cừu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128</Words>
  <Application>Microsoft Macintosh PowerPoint</Application>
  <PresentationFormat>On-screen Show (16:9)</PresentationFormat>
  <Paragraphs>61</Paragraphs>
  <Slides>17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.VnAvant</vt:lpstr>
      <vt:lpstr>Aptos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Microsoft Office User</cp:lastModifiedBy>
  <cp:revision>55</cp:revision>
  <dcterms:modified xsi:type="dcterms:W3CDTF">2025-11-24T07:20:03Z</dcterms:modified>
</cp:coreProperties>
</file>